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660" r:id="rId2"/>
    <p:sldId id="814" r:id="rId3"/>
    <p:sldId id="644" r:id="rId4"/>
    <p:sldId id="802" r:id="rId5"/>
    <p:sldId id="844" r:id="rId6"/>
    <p:sldId id="845" r:id="rId7"/>
    <p:sldId id="812" r:id="rId8"/>
    <p:sldId id="801" r:id="rId9"/>
    <p:sldId id="803" r:id="rId10"/>
    <p:sldId id="738" r:id="rId11"/>
    <p:sldId id="846" r:id="rId12"/>
    <p:sldId id="847" r:id="rId13"/>
    <p:sldId id="662" r:id="rId14"/>
    <p:sldId id="804" r:id="rId15"/>
    <p:sldId id="862" r:id="rId16"/>
    <p:sldId id="863" r:id="rId17"/>
    <p:sldId id="864" r:id="rId18"/>
    <p:sldId id="865" r:id="rId19"/>
    <p:sldId id="805" r:id="rId20"/>
    <p:sldId id="813" r:id="rId21"/>
    <p:sldId id="806" r:id="rId22"/>
    <p:sldId id="833" r:id="rId23"/>
    <p:sldId id="809" r:id="rId24"/>
    <p:sldId id="810" r:id="rId25"/>
    <p:sldId id="81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70007"/>
    <a:srgbClr val="003F87"/>
    <a:srgbClr val="1B587C"/>
    <a:srgbClr val="CC0000"/>
    <a:srgbClr val="FEE2E2"/>
    <a:srgbClr val="FCA2A2"/>
    <a:srgbClr val="FEFEFF"/>
    <a:srgbClr val="87000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93" autoAdjust="0"/>
  </p:normalViewPr>
  <p:slideViewPr>
    <p:cSldViewPr snapToGrid="0" showGuides="1">
      <p:cViewPr varScale="1">
        <p:scale>
          <a:sx n="78" d="100"/>
          <a:sy n="78" d="100"/>
        </p:scale>
        <p:origin x="691" y="58"/>
      </p:cViewPr>
      <p:guideLst>
        <p:guide orient="horz" pos="22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#1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3392A-67AB-45C6-87ED-8E151355151C}" type="doc">
      <dgm:prSet loTypeId="urn:microsoft.com/office/officeart/2005/8/layout/cycle4#1" loCatId="relationship" qsTypeId="urn:microsoft.com/office/officeart/2005/8/quickstyle/simple5#1" qsCatId="simple" csTypeId="urn:microsoft.com/office/officeart/2005/8/colors/accent3_5#1" csCatId="accent1" phldr="0"/>
      <dgm:spPr/>
      <dgm:t>
        <a:bodyPr/>
        <a:lstStyle/>
        <a:p>
          <a:endParaRPr lang="zh-CN" altLang="en-US"/>
        </a:p>
      </dgm:t>
    </dgm:pt>
    <dgm:pt modelId="{F45BD5CF-C0D4-4F78-ACBF-18CF124223E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服务环境</a:t>
          </a:r>
        </a:p>
      </dgm:t>
    </dgm:pt>
    <dgm:pt modelId="{D0A9BC9B-C56B-458A-A410-C6632E22E842}" type="parTrans" cxnId="{5DF2554B-0D32-4723-AF41-23489E81DD72}">
      <dgm:prSet/>
      <dgm:spPr/>
      <dgm:t>
        <a:bodyPr/>
        <a:lstStyle/>
        <a:p>
          <a:endParaRPr lang="zh-CN" altLang="en-US"/>
        </a:p>
      </dgm:t>
    </dgm:pt>
    <dgm:pt modelId="{17375B68-02C6-40EC-9FDB-1F11042FA083}" type="sibTrans" cxnId="{5DF2554B-0D32-4723-AF41-23489E81DD72}">
      <dgm:prSet/>
      <dgm:spPr/>
      <dgm:t>
        <a:bodyPr/>
        <a:lstStyle/>
        <a:p>
          <a:endParaRPr lang="zh-CN" altLang="en-US"/>
        </a:p>
      </dgm:t>
    </dgm:pt>
    <dgm:pt modelId="{C22DED30-7104-4390-882E-ABDE4C37330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b="1"/>
            <a:t>SHEIN</a:t>
          </a:r>
          <a:r>
            <a:rPr lang="zh-CN" altLang="en-US" sz="1600" b="1"/>
            <a:t>商城</a:t>
          </a:r>
          <a:r>
            <a:rPr lang="en-US" altLang="zh-CN" sz="1600" b="1"/>
            <a:t>--</a:t>
          </a:r>
          <a:r>
            <a:rPr lang="zh-CN" altLang="en-US" sz="1600" b="1"/>
            <a:t>网络服务环境</a:t>
          </a:r>
        </a:p>
      </dgm:t>
    </dgm:pt>
    <dgm:pt modelId="{FBF7B22B-AF84-452E-8D49-5CFB566EDBAD}" type="parTrans" cxnId="{83BB30F8-EC49-44EC-9300-2300E02CC497}">
      <dgm:prSet/>
      <dgm:spPr/>
      <dgm:t>
        <a:bodyPr/>
        <a:lstStyle/>
        <a:p>
          <a:endParaRPr lang="zh-CN" altLang="en-US"/>
        </a:p>
      </dgm:t>
    </dgm:pt>
    <dgm:pt modelId="{AA5778B4-A938-4990-B244-74952A6CEEB2}" type="sibTrans" cxnId="{83BB30F8-EC49-44EC-9300-2300E02CC497}">
      <dgm:prSet/>
      <dgm:spPr/>
      <dgm:t>
        <a:bodyPr/>
        <a:lstStyle/>
        <a:p>
          <a:endParaRPr lang="zh-CN" altLang="en-US"/>
        </a:p>
      </dgm:t>
    </dgm:pt>
    <dgm:pt modelId="{9A01313F-2BF0-4B66-81DC-5E9053BBE74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b="1"/>
            <a:t>供应链环境</a:t>
          </a:r>
          <a:r>
            <a:rPr lang="zh-CN" altLang="en-US" sz="1600" b="1"/>
            <a:t>、</a:t>
          </a:r>
          <a:r>
            <a:rPr lang="en-US" altLang="zh-CN" sz="1600" b="1"/>
            <a:t>社交化营销环境</a:t>
          </a:r>
          <a:r>
            <a:rPr lang="zh-CN" altLang="en-US" sz="1600" b="1"/>
            <a:t>、</a:t>
          </a:r>
          <a:r>
            <a:rPr lang="en-US" altLang="zh-CN" sz="1600" b="1"/>
            <a:t>客户服务环境</a:t>
          </a:r>
        </a:p>
      </dgm:t>
    </dgm:pt>
    <dgm:pt modelId="{6A69A4E5-A684-4674-B028-E06112E5DE8F}" type="parTrans" cxnId="{9CA86085-9C09-450F-A0BA-FCC1F3AA6B85}">
      <dgm:prSet/>
      <dgm:spPr/>
    </dgm:pt>
    <dgm:pt modelId="{7092A3A7-82B3-4304-9115-7F34DCAAA406}" type="sibTrans" cxnId="{9CA86085-9C09-450F-A0BA-FCC1F3AA6B85}">
      <dgm:prSet/>
      <dgm:spPr/>
    </dgm:pt>
    <dgm:pt modelId="{1F7F6AE2-5722-44C4-902A-A040FCB80C9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服务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对象</a:t>
          </a:r>
        </a:p>
      </dgm:t>
    </dgm:pt>
    <dgm:pt modelId="{307549BC-DB71-4E6B-BA01-20ED51BD95B0}" type="parTrans" cxnId="{1A0A5F47-CB1D-43CC-B27A-498B76F14249}">
      <dgm:prSet/>
      <dgm:spPr/>
      <dgm:t>
        <a:bodyPr/>
        <a:lstStyle/>
        <a:p>
          <a:endParaRPr lang="zh-CN" altLang="en-US"/>
        </a:p>
      </dgm:t>
    </dgm:pt>
    <dgm:pt modelId="{2348FAAC-3EB4-459F-9705-34750AF8FC14}" type="sibTrans" cxnId="{1A0A5F47-CB1D-43CC-B27A-498B76F14249}">
      <dgm:prSet/>
      <dgm:spPr/>
      <dgm:t>
        <a:bodyPr/>
        <a:lstStyle/>
        <a:p>
          <a:endParaRPr lang="zh-CN" altLang="en-US"/>
        </a:p>
      </dgm:t>
    </dgm:pt>
    <dgm:pt modelId="{9F5ABDFD-312D-4D12-9A5F-25941924811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>
              <a:sym typeface="+mn-ea"/>
            </a:rPr>
            <a:t>消费者</a:t>
          </a:r>
          <a:endParaRPr lang="zh-CN" altLang="en-US" sz="1600" b="1"/>
        </a:p>
      </dgm:t>
    </dgm:pt>
    <dgm:pt modelId="{51BB3ABA-1FAE-4608-9FF9-4FE24E778304}" type="parTrans" cxnId="{8C44AAF7-5F2D-4066-A53C-6504C8231B06}">
      <dgm:prSet/>
      <dgm:spPr/>
      <dgm:t>
        <a:bodyPr/>
        <a:lstStyle/>
        <a:p>
          <a:endParaRPr lang="zh-CN" altLang="en-US"/>
        </a:p>
      </dgm:t>
    </dgm:pt>
    <dgm:pt modelId="{36AA5E1D-DD8C-4E89-9F2B-245A6C2A7122}" type="sibTrans" cxnId="{8C44AAF7-5F2D-4066-A53C-6504C8231B06}">
      <dgm:prSet/>
      <dgm:spPr/>
      <dgm:t>
        <a:bodyPr/>
        <a:lstStyle/>
        <a:p>
          <a:endParaRPr lang="zh-CN" altLang="en-US"/>
        </a:p>
      </dgm:t>
    </dgm:pt>
    <dgm:pt modelId="{1E8AFDB2-2A4A-4DE5-810A-C8BB3372FF0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>
              <a:sym typeface="+mn-ea"/>
            </a:rPr>
            <a:t>卖家</a:t>
          </a:r>
        </a:p>
      </dgm:t>
    </dgm:pt>
    <dgm:pt modelId="{3261D53D-06FA-40F1-9DB2-2D2733908E77}" type="parTrans" cxnId="{2AD37B0D-E6BC-4E67-8AF6-F45C65102606}">
      <dgm:prSet/>
      <dgm:spPr/>
      <dgm:t>
        <a:bodyPr/>
        <a:lstStyle/>
        <a:p>
          <a:endParaRPr lang="zh-CN" altLang="en-US"/>
        </a:p>
      </dgm:t>
    </dgm:pt>
    <dgm:pt modelId="{E8B46CB9-C1D3-4C36-8F0B-3E284DFD0C30}" type="sibTrans" cxnId="{2AD37B0D-E6BC-4E67-8AF6-F45C65102606}">
      <dgm:prSet/>
      <dgm:spPr/>
      <dgm:t>
        <a:bodyPr/>
        <a:lstStyle/>
        <a:p>
          <a:endParaRPr lang="zh-CN" altLang="en-US"/>
        </a:p>
      </dgm:t>
    </dgm:pt>
    <dgm:pt modelId="{93488A38-1A4C-4CF8-99F2-FF9F360AF58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/>
            <a:t>技术开发人员</a:t>
          </a:r>
        </a:p>
      </dgm:t>
    </dgm:pt>
    <dgm:pt modelId="{E0E83B2C-F41F-447F-8826-92F058EC1118}" type="parTrans" cxnId="{F5C94708-3464-4A44-A23B-D5642CB33A5C}">
      <dgm:prSet/>
      <dgm:spPr/>
      <dgm:t>
        <a:bodyPr/>
        <a:lstStyle/>
        <a:p>
          <a:endParaRPr lang="zh-CN" altLang="en-US"/>
        </a:p>
      </dgm:t>
    </dgm:pt>
    <dgm:pt modelId="{63705DBC-A481-4760-B982-C3E9772BC746}" type="sibTrans" cxnId="{F5C94708-3464-4A44-A23B-D5642CB33A5C}">
      <dgm:prSet/>
      <dgm:spPr/>
      <dgm:t>
        <a:bodyPr/>
        <a:lstStyle/>
        <a:p>
          <a:endParaRPr lang="zh-CN" altLang="en-US"/>
        </a:p>
      </dgm:t>
    </dgm:pt>
    <dgm:pt modelId="{2912DA69-E98D-4012-82DF-498C2BE67947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/>
            <a:t>内容创作者</a:t>
          </a:r>
        </a:p>
      </dgm:t>
    </dgm:pt>
    <dgm:pt modelId="{BE2A1180-AFF2-4472-8C00-A02070E7786A}" type="parTrans" cxnId="{A1B4361E-0242-497D-A907-6750708F8781}">
      <dgm:prSet/>
      <dgm:spPr/>
      <dgm:t>
        <a:bodyPr/>
        <a:lstStyle/>
        <a:p>
          <a:endParaRPr lang="zh-CN" altLang="en-US"/>
        </a:p>
      </dgm:t>
    </dgm:pt>
    <dgm:pt modelId="{DAF3BF72-67B9-4C40-B4F1-45576C2DA31B}" type="sibTrans" cxnId="{A1B4361E-0242-497D-A907-6750708F8781}">
      <dgm:prSet/>
      <dgm:spPr/>
      <dgm:t>
        <a:bodyPr/>
        <a:lstStyle/>
        <a:p>
          <a:endParaRPr lang="zh-CN" altLang="en-US"/>
        </a:p>
      </dgm:t>
    </dgm:pt>
    <dgm:pt modelId="{55E3F63A-E424-4A78-99F6-460269701B32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服务结果</a:t>
          </a:r>
        </a:p>
      </dgm:t>
    </dgm:pt>
    <dgm:pt modelId="{C3456233-601D-451E-93A2-828882BBB3A4}" type="parTrans" cxnId="{871F2EE8-1C35-43F4-B36F-C78BBBE02843}">
      <dgm:prSet/>
      <dgm:spPr/>
      <dgm:t>
        <a:bodyPr/>
        <a:lstStyle/>
        <a:p>
          <a:endParaRPr lang="zh-CN" altLang="en-US"/>
        </a:p>
      </dgm:t>
    </dgm:pt>
    <dgm:pt modelId="{CD3C2AD4-08D2-4AFE-99F2-3E2762DB2CB3}" type="sibTrans" cxnId="{871F2EE8-1C35-43F4-B36F-C78BBBE02843}">
      <dgm:prSet/>
      <dgm:spPr/>
      <dgm:t>
        <a:bodyPr/>
        <a:lstStyle/>
        <a:p>
          <a:endParaRPr lang="zh-CN" altLang="en-US"/>
        </a:p>
      </dgm:t>
    </dgm:pt>
    <dgm:pt modelId="{B9A3ED9B-031C-4CC0-999B-EC3D7CDD7633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/>
            <a:t>丰富多样的商品</a:t>
          </a:r>
        </a:p>
      </dgm:t>
    </dgm:pt>
    <dgm:pt modelId="{E4923E81-B267-4F19-8DF2-8509CF40961F}" type="parTrans" cxnId="{A27316C2-7352-4740-B0CA-A4195DA3C3FD}">
      <dgm:prSet/>
      <dgm:spPr/>
      <dgm:t>
        <a:bodyPr/>
        <a:lstStyle/>
        <a:p>
          <a:endParaRPr lang="zh-CN" altLang="en-US"/>
        </a:p>
      </dgm:t>
    </dgm:pt>
    <dgm:pt modelId="{D63A6C73-7B8B-4D9C-83D7-5BF86AE1E5E9}" type="sibTrans" cxnId="{A27316C2-7352-4740-B0CA-A4195DA3C3FD}">
      <dgm:prSet/>
      <dgm:spPr/>
      <dgm:t>
        <a:bodyPr/>
        <a:lstStyle/>
        <a:p>
          <a:endParaRPr lang="zh-CN" altLang="en-US"/>
        </a:p>
      </dgm:t>
    </dgm:pt>
    <dgm:pt modelId="{355D8941-0AFB-4BCB-B685-32F5364530C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/>
            <a:t>优质的服务体验</a:t>
          </a:r>
        </a:p>
      </dgm:t>
    </dgm:pt>
    <dgm:pt modelId="{2F446275-F3FE-44EF-8552-EDBFC2E3024E}" type="parTrans" cxnId="{0D2063ED-C2DC-4E95-B0E0-394B67B752F4}">
      <dgm:prSet/>
      <dgm:spPr/>
    </dgm:pt>
    <dgm:pt modelId="{2184AF9B-F924-4306-A20A-F6656111B167}" type="sibTrans" cxnId="{0D2063ED-C2DC-4E95-B0E0-394B67B752F4}">
      <dgm:prSet/>
      <dgm:spPr/>
    </dgm:pt>
    <dgm:pt modelId="{072E4EA0-78DE-43D3-A54C-2E3527495DA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/>
            <a:t>快速的交付速度</a:t>
          </a:r>
        </a:p>
      </dgm:t>
    </dgm:pt>
    <dgm:pt modelId="{7FEFE81C-B38E-4D15-BAED-A1792DD559F7}" type="parTrans" cxnId="{52B1654C-9E51-4445-BBE3-F00A43DF68ED}">
      <dgm:prSet/>
      <dgm:spPr/>
    </dgm:pt>
    <dgm:pt modelId="{430E6464-4883-4534-A0C7-65E8F3E188F6}" type="sibTrans" cxnId="{52B1654C-9E51-4445-BBE3-F00A43DF68ED}">
      <dgm:prSet/>
      <dgm:spPr/>
    </dgm:pt>
    <dgm:pt modelId="{030036BC-DFB8-427D-A1EB-773B5E1E66AB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/>
            <a:t>高性价比的产品</a:t>
          </a:r>
        </a:p>
      </dgm:t>
    </dgm:pt>
    <dgm:pt modelId="{B843F495-82EC-4629-9228-6F3DA3D60DEB}" type="parTrans" cxnId="{58510ACA-A1D2-4B47-80F6-46C1DF9439DF}">
      <dgm:prSet/>
      <dgm:spPr/>
    </dgm:pt>
    <dgm:pt modelId="{DF408DB0-29FE-4286-A50A-247AEBC5AB36}" type="sibTrans" cxnId="{58510ACA-A1D2-4B47-80F6-46C1DF9439DF}">
      <dgm:prSet/>
      <dgm:spPr/>
    </dgm:pt>
    <dgm:pt modelId="{63E6387A-BF73-4D7D-8B7F-5402052ECA55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服务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提供者</a:t>
          </a:r>
        </a:p>
      </dgm:t>
    </dgm:pt>
    <dgm:pt modelId="{C6B875DE-53C7-480A-9898-23875F6ECC3A}" type="parTrans" cxnId="{0AD284F3-2A63-48E8-B301-78B837AA483C}">
      <dgm:prSet/>
      <dgm:spPr/>
      <dgm:t>
        <a:bodyPr/>
        <a:lstStyle/>
        <a:p>
          <a:endParaRPr lang="zh-CN" altLang="en-US"/>
        </a:p>
      </dgm:t>
    </dgm:pt>
    <dgm:pt modelId="{642828FC-B1E4-40D8-A7AE-C618CC42A229}" type="sibTrans" cxnId="{0AD284F3-2A63-48E8-B301-78B837AA483C}">
      <dgm:prSet/>
      <dgm:spPr/>
      <dgm:t>
        <a:bodyPr/>
        <a:lstStyle/>
        <a:p>
          <a:endParaRPr lang="zh-CN" altLang="en-US"/>
        </a:p>
      </dgm:t>
    </dgm:pt>
    <dgm:pt modelId="{CD7A4B2D-46FA-4FE0-80F6-32D74FB2E2A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 b="1"/>
            <a:t>SHEIN</a:t>
          </a:r>
          <a:r>
            <a:rPr lang="zh-CN" altLang="en-US" sz="1000" b="1"/>
            <a:t>服务平台</a:t>
          </a:r>
        </a:p>
      </dgm:t>
    </dgm:pt>
    <dgm:pt modelId="{3F7D8F0F-7051-4824-A0FF-DE5ED3CF904C}" type="parTrans" cxnId="{53F692D0-41C6-489C-AB40-12B0F6F58C31}">
      <dgm:prSet/>
      <dgm:spPr/>
      <dgm:t>
        <a:bodyPr/>
        <a:lstStyle/>
        <a:p>
          <a:endParaRPr lang="zh-CN" altLang="en-US"/>
        </a:p>
      </dgm:t>
    </dgm:pt>
    <dgm:pt modelId="{24C2F25D-8E0F-4758-B880-2238D7E7ADC4}" type="sibTrans" cxnId="{53F692D0-41C6-489C-AB40-12B0F6F58C31}">
      <dgm:prSet/>
      <dgm:spPr/>
      <dgm:t>
        <a:bodyPr/>
        <a:lstStyle/>
        <a:p>
          <a:endParaRPr lang="zh-CN" altLang="en-US"/>
        </a:p>
      </dgm:t>
    </dgm:pt>
    <dgm:pt modelId="{F7DDF281-259F-45DD-9236-1397F12D9B2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供应商</a:t>
          </a:r>
        </a:p>
      </dgm:t>
    </dgm:pt>
    <dgm:pt modelId="{438F3ABA-717D-4F9A-B9E0-26C038D791E3}" type="parTrans" cxnId="{28612E1F-358B-462E-88A3-EBB4A8EABE27}">
      <dgm:prSet/>
      <dgm:spPr/>
    </dgm:pt>
    <dgm:pt modelId="{4D9F9613-6D5F-4F30-BEC9-116A7BA1C362}" type="sibTrans" cxnId="{28612E1F-358B-462E-88A3-EBB4A8EABE27}">
      <dgm:prSet/>
      <dgm:spPr/>
    </dgm:pt>
    <dgm:pt modelId="{BA85FE4E-5FA1-4F0D-804D-488D3950436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物流服务商</a:t>
          </a:r>
        </a:p>
      </dgm:t>
    </dgm:pt>
    <dgm:pt modelId="{21A975FC-9ACF-4CE0-9BF6-7A39B4C54C34}" type="parTrans" cxnId="{D28BDFFE-D018-467B-84F0-CE082AF253C4}">
      <dgm:prSet/>
      <dgm:spPr/>
    </dgm:pt>
    <dgm:pt modelId="{96EE2674-52DE-4919-B562-B19B73D1115C}" type="sibTrans" cxnId="{D28BDFFE-D018-467B-84F0-CE082AF253C4}">
      <dgm:prSet/>
      <dgm:spPr/>
    </dgm:pt>
    <dgm:pt modelId="{0FE8250A-2833-475B-A5FF-EC315F6AAD1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支付服务商</a:t>
          </a:r>
        </a:p>
      </dgm:t>
    </dgm:pt>
    <dgm:pt modelId="{2744614F-AEDD-4E02-B392-702D523BEDF5}" type="parTrans" cxnId="{8DBD0C7D-20F9-4126-8767-102706887111}">
      <dgm:prSet/>
      <dgm:spPr/>
    </dgm:pt>
    <dgm:pt modelId="{9AE8F7E9-7359-4285-B1D3-3A957404F9E2}" type="sibTrans" cxnId="{8DBD0C7D-20F9-4126-8767-102706887111}">
      <dgm:prSet/>
      <dgm:spPr/>
    </dgm:pt>
    <dgm:pt modelId="{B4D15F6E-370A-487A-878F-E6A92429BAA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200"/>
            <a:t>社交媒体平台</a:t>
          </a:r>
        </a:p>
      </dgm:t>
    </dgm:pt>
    <dgm:pt modelId="{B3D56CA0-B24D-4165-84FC-43DD51F4FBE9}" type="parTrans" cxnId="{7D137A75-7F26-4501-B34C-97864D49DDAC}">
      <dgm:prSet/>
      <dgm:spPr/>
    </dgm:pt>
    <dgm:pt modelId="{83C24BF2-479F-45BD-9D80-C8648B5E1FF3}" type="sibTrans" cxnId="{7D137A75-7F26-4501-B34C-97864D49DDAC}">
      <dgm:prSet/>
      <dgm:spPr/>
    </dgm:pt>
    <dgm:pt modelId="{88A5E93E-1727-4EA2-B7DD-ABA4810A3149}" type="pres">
      <dgm:prSet presAssocID="{77F3392A-67AB-45C6-87ED-8E151355151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0E85546-9197-448A-9BA5-4253E6B8C5CD}" type="pres">
      <dgm:prSet presAssocID="{77F3392A-67AB-45C6-87ED-8E151355151C}" presName="children" presStyleCnt="0"/>
      <dgm:spPr/>
    </dgm:pt>
    <dgm:pt modelId="{E48A3223-AAC2-440C-AD23-D79660927AE5}" type="pres">
      <dgm:prSet presAssocID="{77F3392A-67AB-45C6-87ED-8E151355151C}" presName="child1group" presStyleCnt="0"/>
      <dgm:spPr/>
    </dgm:pt>
    <dgm:pt modelId="{D7CB1ED1-E31B-4F7D-BD98-881127D83197}" type="pres">
      <dgm:prSet presAssocID="{77F3392A-67AB-45C6-87ED-8E151355151C}" presName="child1" presStyleLbl="bgAcc1" presStyleIdx="0" presStyleCnt="4"/>
      <dgm:spPr/>
    </dgm:pt>
    <dgm:pt modelId="{90C907D0-3029-4767-8F85-928579FFF321}" type="pres">
      <dgm:prSet presAssocID="{77F3392A-67AB-45C6-87ED-8E151355151C}" presName="child1Text" presStyleLbl="bgAcc1" presStyleIdx="0" presStyleCnt="4">
        <dgm:presLayoutVars>
          <dgm:bulletEnabled val="1"/>
        </dgm:presLayoutVars>
      </dgm:prSet>
      <dgm:spPr/>
    </dgm:pt>
    <dgm:pt modelId="{92CCFD6C-BEA6-41BE-B625-A7AE2D6B57A6}" type="pres">
      <dgm:prSet presAssocID="{77F3392A-67AB-45C6-87ED-8E151355151C}" presName="child2group" presStyleCnt="0"/>
      <dgm:spPr/>
    </dgm:pt>
    <dgm:pt modelId="{A3597045-1B31-461D-918C-4040B46E4431}" type="pres">
      <dgm:prSet presAssocID="{77F3392A-67AB-45C6-87ED-8E151355151C}" presName="child2" presStyleLbl="bgAcc1" presStyleIdx="1" presStyleCnt="4"/>
      <dgm:spPr/>
    </dgm:pt>
    <dgm:pt modelId="{5557A6FA-ADD7-4121-9EB0-9A64184BACF3}" type="pres">
      <dgm:prSet presAssocID="{77F3392A-67AB-45C6-87ED-8E151355151C}" presName="child2Text" presStyleLbl="bgAcc1" presStyleIdx="1" presStyleCnt="4">
        <dgm:presLayoutVars>
          <dgm:bulletEnabled val="1"/>
        </dgm:presLayoutVars>
      </dgm:prSet>
      <dgm:spPr/>
    </dgm:pt>
    <dgm:pt modelId="{6B5CDC70-3439-43BF-97EE-1D81EE991393}" type="pres">
      <dgm:prSet presAssocID="{77F3392A-67AB-45C6-87ED-8E151355151C}" presName="child3group" presStyleCnt="0"/>
      <dgm:spPr/>
    </dgm:pt>
    <dgm:pt modelId="{38E60065-3CC6-4AEA-8F6D-3F3C11C4B4DF}" type="pres">
      <dgm:prSet presAssocID="{77F3392A-67AB-45C6-87ED-8E151355151C}" presName="child3" presStyleLbl="bgAcc1" presStyleIdx="2" presStyleCnt="4"/>
      <dgm:spPr/>
    </dgm:pt>
    <dgm:pt modelId="{CE949429-822A-433F-AFB5-EF782F8A255D}" type="pres">
      <dgm:prSet presAssocID="{77F3392A-67AB-45C6-87ED-8E151355151C}" presName="child3Text" presStyleLbl="bgAcc1" presStyleIdx="2" presStyleCnt="4">
        <dgm:presLayoutVars>
          <dgm:bulletEnabled val="1"/>
        </dgm:presLayoutVars>
      </dgm:prSet>
      <dgm:spPr/>
    </dgm:pt>
    <dgm:pt modelId="{0A4AA687-3FBC-41D9-B7CD-65F30A7106DC}" type="pres">
      <dgm:prSet presAssocID="{77F3392A-67AB-45C6-87ED-8E151355151C}" presName="child4group" presStyleCnt="0"/>
      <dgm:spPr/>
    </dgm:pt>
    <dgm:pt modelId="{5FBB6878-29E5-4B60-88D7-D4EFAE2826E5}" type="pres">
      <dgm:prSet presAssocID="{77F3392A-67AB-45C6-87ED-8E151355151C}" presName="child4" presStyleLbl="bgAcc1" presStyleIdx="3" presStyleCnt="4"/>
      <dgm:spPr/>
    </dgm:pt>
    <dgm:pt modelId="{4FFE910C-04E3-4FBF-9A4A-757BD60AFBAA}" type="pres">
      <dgm:prSet presAssocID="{77F3392A-67AB-45C6-87ED-8E151355151C}" presName="child4Text" presStyleLbl="bgAcc1" presStyleIdx="3" presStyleCnt="4">
        <dgm:presLayoutVars>
          <dgm:bulletEnabled val="1"/>
        </dgm:presLayoutVars>
      </dgm:prSet>
      <dgm:spPr/>
    </dgm:pt>
    <dgm:pt modelId="{AEE0503A-8086-47AD-9E23-37DC1FF48EC3}" type="pres">
      <dgm:prSet presAssocID="{77F3392A-67AB-45C6-87ED-8E151355151C}" presName="childPlaceholder" presStyleCnt="0"/>
      <dgm:spPr/>
    </dgm:pt>
    <dgm:pt modelId="{640FB04E-5FB8-443D-8575-C115C19AC946}" type="pres">
      <dgm:prSet presAssocID="{77F3392A-67AB-45C6-87ED-8E151355151C}" presName="circle" presStyleCnt="0"/>
      <dgm:spPr/>
    </dgm:pt>
    <dgm:pt modelId="{8B732ED6-D4F2-4872-85F2-4AA038F26E67}" type="pres">
      <dgm:prSet presAssocID="{77F3392A-67AB-45C6-87ED-8E151355151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12746E-A927-4827-BCB0-FA06C704BAA3}" type="pres">
      <dgm:prSet presAssocID="{77F3392A-67AB-45C6-87ED-8E151355151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ADC461F-D521-4955-8144-657949622AC6}" type="pres">
      <dgm:prSet presAssocID="{77F3392A-67AB-45C6-87ED-8E151355151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79FA352-0AA0-481C-8544-022DCC0DF3B1}" type="pres">
      <dgm:prSet presAssocID="{77F3392A-67AB-45C6-87ED-8E151355151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668AC4D-D119-4D1C-B850-0E2B50CB151C}" type="pres">
      <dgm:prSet presAssocID="{77F3392A-67AB-45C6-87ED-8E151355151C}" presName="quadrantPlaceholder" presStyleCnt="0"/>
      <dgm:spPr/>
    </dgm:pt>
    <dgm:pt modelId="{140DBE94-F1E0-4466-8994-BA7DE636A9F2}" type="pres">
      <dgm:prSet presAssocID="{77F3392A-67AB-45C6-87ED-8E151355151C}" presName="center1" presStyleLbl="fgShp" presStyleIdx="0" presStyleCnt="2"/>
      <dgm:spPr/>
    </dgm:pt>
    <dgm:pt modelId="{FF147BBC-1518-4517-BE8A-B8D33DAB25B3}" type="pres">
      <dgm:prSet presAssocID="{77F3392A-67AB-45C6-87ED-8E151355151C}" presName="center2" presStyleLbl="fgShp" presStyleIdx="1" presStyleCnt="2"/>
      <dgm:spPr/>
    </dgm:pt>
  </dgm:ptLst>
  <dgm:cxnLst>
    <dgm:cxn modelId="{046DFB06-0F4F-4A11-8B86-4C87411D9CA5}" type="presOf" srcId="{030036BC-DFB8-427D-A1EB-773B5E1E66AB}" destId="{CE949429-822A-433F-AFB5-EF782F8A255D}" srcOrd="1" destOrd="3" presId="urn:microsoft.com/office/officeart/2005/8/layout/cycle4#1"/>
    <dgm:cxn modelId="{F5C94708-3464-4A44-A23B-D5642CB33A5C}" srcId="{1F7F6AE2-5722-44C4-902A-A040FCB80C96}" destId="{93488A38-1A4C-4CF8-99F2-FF9F360AF580}" srcOrd="2" destOrd="0" parTransId="{E0E83B2C-F41F-447F-8826-92F058EC1118}" sibTransId="{63705DBC-A481-4760-B982-C3E9772BC746}"/>
    <dgm:cxn modelId="{B35C260B-7D37-437D-84F1-98D1C59A1BF6}" type="presOf" srcId="{1E8AFDB2-2A4A-4DE5-810A-C8BB3372FF02}" destId="{5557A6FA-ADD7-4121-9EB0-9A64184BACF3}" srcOrd="1" destOrd="1" presId="urn:microsoft.com/office/officeart/2005/8/layout/cycle4#1"/>
    <dgm:cxn modelId="{2AD37B0D-E6BC-4E67-8AF6-F45C65102606}" srcId="{1F7F6AE2-5722-44C4-902A-A040FCB80C96}" destId="{1E8AFDB2-2A4A-4DE5-810A-C8BB3372FF02}" srcOrd="1" destOrd="0" parTransId="{3261D53D-06FA-40F1-9DB2-2D2733908E77}" sibTransId="{E8B46CB9-C1D3-4C36-8F0B-3E284DFD0C30}"/>
    <dgm:cxn modelId="{7543EE0F-5346-4BF1-BBE7-7E04AF3AD301}" type="presOf" srcId="{B9A3ED9B-031C-4CC0-999B-EC3D7CDD7633}" destId="{CE949429-822A-433F-AFB5-EF782F8A255D}" srcOrd="1" destOrd="0" presId="urn:microsoft.com/office/officeart/2005/8/layout/cycle4#1"/>
    <dgm:cxn modelId="{0B2AE617-EC15-4220-AA5F-52FD0CD154A2}" type="presOf" srcId="{1F7F6AE2-5722-44C4-902A-A040FCB80C96}" destId="{3E12746E-A927-4827-BCB0-FA06C704BAA3}" srcOrd="0" destOrd="0" presId="urn:microsoft.com/office/officeart/2005/8/layout/cycle4#1"/>
    <dgm:cxn modelId="{C5013918-5448-47A2-B2A8-79258A74D552}" type="presOf" srcId="{072E4EA0-78DE-43D3-A54C-2E3527495DA2}" destId="{38E60065-3CC6-4AEA-8F6D-3F3C11C4B4DF}" srcOrd="0" destOrd="2" presId="urn:microsoft.com/office/officeart/2005/8/layout/cycle4#1"/>
    <dgm:cxn modelId="{A1B4361E-0242-497D-A907-6750708F8781}" srcId="{1F7F6AE2-5722-44C4-902A-A040FCB80C96}" destId="{2912DA69-E98D-4012-82DF-498C2BE67947}" srcOrd="3" destOrd="0" parTransId="{BE2A1180-AFF2-4472-8C00-A02070E7786A}" sibTransId="{DAF3BF72-67B9-4C40-B4F1-45576C2DA31B}"/>
    <dgm:cxn modelId="{28612E1F-358B-462E-88A3-EBB4A8EABE27}" srcId="{63E6387A-BF73-4D7D-8B7F-5402052ECA55}" destId="{F7DDF281-259F-45DD-9236-1397F12D9B29}" srcOrd="1" destOrd="0" parTransId="{438F3ABA-717D-4F9A-B9E0-26C038D791E3}" sibTransId="{4D9F9613-6D5F-4F30-BEC9-116A7BA1C362}"/>
    <dgm:cxn modelId="{7CF90A2A-F602-4B98-A208-49E5A87353D3}" type="presOf" srcId="{B4D15F6E-370A-487A-878F-E6A92429BAA0}" destId="{5FBB6878-29E5-4B60-88D7-D4EFAE2826E5}" srcOrd="0" destOrd="4" presId="urn:microsoft.com/office/officeart/2005/8/layout/cycle4#1"/>
    <dgm:cxn modelId="{D7A89130-2404-4E93-BC0F-CE4EA8B961D3}" type="presOf" srcId="{CD7A4B2D-46FA-4FE0-80F6-32D74FB2E2A8}" destId="{5FBB6878-29E5-4B60-88D7-D4EFAE2826E5}" srcOrd="0" destOrd="0" presId="urn:microsoft.com/office/officeart/2005/8/layout/cycle4#1"/>
    <dgm:cxn modelId="{9102A130-D163-462D-AF52-72FB89024E3E}" type="presOf" srcId="{9A01313F-2BF0-4B66-81DC-5E9053BBE749}" destId="{D7CB1ED1-E31B-4F7D-BD98-881127D83197}" srcOrd="0" destOrd="1" presId="urn:microsoft.com/office/officeart/2005/8/layout/cycle4#1"/>
    <dgm:cxn modelId="{1423EB3A-11E3-4D7C-9EC1-85D94AF988AF}" type="presOf" srcId="{77F3392A-67AB-45C6-87ED-8E151355151C}" destId="{88A5E93E-1727-4EA2-B7DD-ABA4810A3149}" srcOrd="0" destOrd="0" presId="urn:microsoft.com/office/officeart/2005/8/layout/cycle4#1"/>
    <dgm:cxn modelId="{A498893D-0D15-40B9-A36F-ED9466AA5CFC}" type="presOf" srcId="{B4D15F6E-370A-487A-878F-E6A92429BAA0}" destId="{4FFE910C-04E3-4FBF-9A4A-757BD60AFBAA}" srcOrd="1" destOrd="4" presId="urn:microsoft.com/office/officeart/2005/8/layout/cycle4#1"/>
    <dgm:cxn modelId="{D011445B-E432-424C-B48A-E187835A3973}" type="presOf" srcId="{0FE8250A-2833-475B-A5FF-EC315F6AAD12}" destId="{4FFE910C-04E3-4FBF-9A4A-757BD60AFBAA}" srcOrd="1" destOrd="3" presId="urn:microsoft.com/office/officeart/2005/8/layout/cycle4#1"/>
    <dgm:cxn modelId="{51EA5B5D-E1D1-4D7A-AFA6-99D56134133A}" type="presOf" srcId="{355D8941-0AFB-4BCB-B685-32F5364530C3}" destId="{38E60065-3CC6-4AEA-8F6D-3F3C11C4B4DF}" srcOrd="0" destOrd="1" presId="urn:microsoft.com/office/officeart/2005/8/layout/cycle4#1"/>
    <dgm:cxn modelId="{A26DB843-00CD-42F6-9035-DCA24917562A}" type="presOf" srcId="{C22DED30-7104-4390-882E-ABDE4C373306}" destId="{D7CB1ED1-E31B-4F7D-BD98-881127D83197}" srcOrd="0" destOrd="0" presId="urn:microsoft.com/office/officeart/2005/8/layout/cycle4#1"/>
    <dgm:cxn modelId="{1A0A5F47-CB1D-43CC-B27A-498B76F14249}" srcId="{77F3392A-67AB-45C6-87ED-8E151355151C}" destId="{1F7F6AE2-5722-44C4-902A-A040FCB80C96}" srcOrd="1" destOrd="0" parTransId="{307549BC-DB71-4E6B-BA01-20ED51BD95B0}" sibTransId="{2348FAAC-3EB4-459F-9705-34750AF8FC14}"/>
    <dgm:cxn modelId="{5DF2554B-0D32-4723-AF41-23489E81DD72}" srcId="{77F3392A-67AB-45C6-87ED-8E151355151C}" destId="{F45BD5CF-C0D4-4F78-ACBF-18CF124223E7}" srcOrd="0" destOrd="0" parTransId="{D0A9BC9B-C56B-458A-A410-C6632E22E842}" sibTransId="{17375B68-02C6-40EC-9FDB-1F11042FA083}"/>
    <dgm:cxn modelId="{A3FCB76B-E843-4C9C-823C-5942CF8BCBB2}" type="presOf" srcId="{B9A3ED9B-031C-4CC0-999B-EC3D7CDD7633}" destId="{38E60065-3CC6-4AEA-8F6D-3F3C11C4B4DF}" srcOrd="0" destOrd="0" presId="urn:microsoft.com/office/officeart/2005/8/layout/cycle4#1"/>
    <dgm:cxn modelId="{52B1654C-9E51-4445-BBE3-F00A43DF68ED}" srcId="{55E3F63A-E424-4A78-99F6-460269701B32}" destId="{072E4EA0-78DE-43D3-A54C-2E3527495DA2}" srcOrd="2" destOrd="0" parTransId="{7FEFE81C-B38E-4D15-BAED-A1792DD559F7}" sibTransId="{430E6464-4883-4534-A0C7-65E8F3E188F6}"/>
    <dgm:cxn modelId="{A391726D-B141-4460-A12C-2B12B5F1F386}" type="presOf" srcId="{55E3F63A-E424-4A78-99F6-460269701B32}" destId="{9ADC461F-D521-4955-8144-657949622AC6}" srcOrd="0" destOrd="0" presId="urn:microsoft.com/office/officeart/2005/8/layout/cycle4#1"/>
    <dgm:cxn modelId="{63B84374-709F-42AC-9012-81EF6D2B750B}" type="presOf" srcId="{355D8941-0AFB-4BCB-B685-32F5364530C3}" destId="{CE949429-822A-433F-AFB5-EF782F8A255D}" srcOrd="1" destOrd="1" presId="urn:microsoft.com/office/officeart/2005/8/layout/cycle4#1"/>
    <dgm:cxn modelId="{7D137A75-7F26-4501-B34C-97864D49DDAC}" srcId="{63E6387A-BF73-4D7D-8B7F-5402052ECA55}" destId="{B4D15F6E-370A-487A-878F-E6A92429BAA0}" srcOrd="4" destOrd="0" parTransId="{B3D56CA0-B24D-4165-84FC-43DD51F4FBE9}" sibTransId="{83C24BF2-479F-45BD-9D80-C8648B5E1FF3}"/>
    <dgm:cxn modelId="{1FAE8955-0C26-4BCB-B633-AABA999325E5}" type="presOf" srcId="{F7DDF281-259F-45DD-9236-1397F12D9B29}" destId="{4FFE910C-04E3-4FBF-9A4A-757BD60AFBAA}" srcOrd="1" destOrd="1" presId="urn:microsoft.com/office/officeart/2005/8/layout/cycle4#1"/>
    <dgm:cxn modelId="{919A947B-E79E-40F1-83BC-070A9B222810}" type="presOf" srcId="{F7DDF281-259F-45DD-9236-1397F12D9B29}" destId="{5FBB6878-29E5-4B60-88D7-D4EFAE2826E5}" srcOrd="0" destOrd="1" presId="urn:microsoft.com/office/officeart/2005/8/layout/cycle4#1"/>
    <dgm:cxn modelId="{8DBD0C7D-20F9-4126-8767-102706887111}" srcId="{63E6387A-BF73-4D7D-8B7F-5402052ECA55}" destId="{0FE8250A-2833-475B-A5FF-EC315F6AAD12}" srcOrd="3" destOrd="0" parTransId="{2744614F-AEDD-4E02-B392-702D523BEDF5}" sibTransId="{9AE8F7E9-7359-4285-B1D3-3A957404F9E2}"/>
    <dgm:cxn modelId="{E6A0A47D-AA43-432F-920D-87009D6AC01F}" type="presOf" srcId="{CD7A4B2D-46FA-4FE0-80F6-32D74FB2E2A8}" destId="{4FFE910C-04E3-4FBF-9A4A-757BD60AFBAA}" srcOrd="1" destOrd="0" presId="urn:microsoft.com/office/officeart/2005/8/layout/cycle4#1"/>
    <dgm:cxn modelId="{EAE60784-EF66-4C4F-9E89-E36CCE272F89}" type="presOf" srcId="{F45BD5CF-C0D4-4F78-ACBF-18CF124223E7}" destId="{8B732ED6-D4F2-4872-85F2-4AA038F26E67}" srcOrd="0" destOrd="0" presId="urn:microsoft.com/office/officeart/2005/8/layout/cycle4#1"/>
    <dgm:cxn modelId="{9CA86085-9C09-450F-A0BA-FCC1F3AA6B85}" srcId="{F45BD5CF-C0D4-4F78-ACBF-18CF124223E7}" destId="{9A01313F-2BF0-4B66-81DC-5E9053BBE749}" srcOrd="1" destOrd="0" parTransId="{6A69A4E5-A684-4674-B028-E06112E5DE8F}" sibTransId="{7092A3A7-82B3-4304-9115-7F34DCAAA406}"/>
    <dgm:cxn modelId="{292EF995-7923-4F80-9F3D-55D4050AAE46}" type="presOf" srcId="{BA85FE4E-5FA1-4F0D-804D-488D39504365}" destId="{5FBB6878-29E5-4B60-88D7-D4EFAE2826E5}" srcOrd="0" destOrd="2" presId="urn:microsoft.com/office/officeart/2005/8/layout/cycle4#1"/>
    <dgm:cxn modelId="{3AE6FD97-DD11-42C7-AD04-B2F961F76E7E}" type="presOf" srcId="{63E6387A-BF73-4D7D-8B7F-5402052ECA55}" destId="{979FA352-0AA0-481C-8544-022DCC0DF3B1}" srcOrd="0" destOrd="0" presId="urn:microsoft.com/office/officeart/2005/8/layout/cycle4#1"/>
    <dgm:cxn modelId="{BE99FC9A-4351-4674-939C-DB71DF582476}" type="presOf" srcId="{0FE8250A-2833-475B-A5FF-EC315F6AAD12}" destId="{5FBB6878-29E5-4B60-88D7-D4EFAE2826E5}" srcOrd="0" destOrd="3" presId="urn:microsoft.com/office/officeart/2005/8/layout/cycle4#1"/>
    <dgm:cxn modelId="{3F4E99A9-8F2F-4036-A5CF-E992F73CA688}" type="presOf" srcId="{9F5ABDFD-312D-4D12-9A5F-25941924811F}" destId="{A3597045-1B31-461D-918C-4040B46E4431}" srcOrd="0" destOrd="0" presId="urn:microsoft.com/office/officeart/2005/8/layout/cycle4#1"/>
    <dgm:cxn modelId="{DDE35BAF-5F92-4EE5-A1BC-C9F0A79C71BC}" type="presOf" srcId="{072E4EA0-78DE-43D3-A54C-2E3527495DA2}" destId="{CE949429-822A-433F-AFB5-EF782F8A255D}" srcOrd="1" destOrd="2" presId="urn:microsoft.com/office/officeart/2005/8/layout/cycle4#1"/>
    <dgm:cxn modelId="{EB9663B1-A380-42F4-8EA3-1A5BB04714B0}" type="presOf" srcId="{030036BC-DFB8-427D-A1EB-773B5E1E66AB}" destId="{38E60065-3CC6-4AEA-8F6D-3F3C11C4B4DF}" srcOrd="0" destOrd="3" presId="urn:microsoft.com/office/officeart/2005/8/layout/cycle4#1"/>
    <dgm:cxn modelId="{1200F4B4-6631-4C68-B688-6A0EDE621EAB}" type="presOf" srcId="{2912DA69-E98D-4012-82DF-498C2BE67947}" destId="{5557A6FA-ADD7-4121-9EB0-9A64184BACF3}" srcOrd="1" destOrd="3" presId="urn:microsoft.com/office/officeart/2005/8/layout/cycle4#1"/>
    <dgm:cxn modelId="{A27316C2-7352-4740-B0CA-A4195DA3C3FD}" srcId="{55E3F63A-E424-4A78-99F6-460269701B32}" destId="{B9A3ED9B-031C-4CC0-999B-EC3D7CDD7633}" srcOrd="0" destOrd="0" parTransId="{E4923E81-B267-4F19-8DF2-8509CF40961F}" sibTransId="{D63A6C73-7B8B-4D9C-83D7-5BF86AE1E5E9}"/>
    <dgm:cxn modelId="{268429C4-8BF0-4884-A626-64AF39657A80}" type="presOf" srcId="{BA85FE4E-5FA1-4F0D-804D-488D39504365}" destId="{4FFE910C-04E3-4FBF-9A4A-757BD60AFBAA}" srcOrd="1" destOrd="2" presId="urn:microsoft.com/office/officeart/2005/8/layout/cycle4#1"/>
    <dgm:cxn modelId="{53F2B9C6-F801-45D2-BA57-03C66E6BFAD0}" type="presOf" srcId="{9A01313F-2BF0-4B66-81DC-5E9053BBE749}" destId="{90C907D0-3029-4767-8F85-928579FFF321}" srcOrd="1" destOrd="1" presId="urn:microsoft.com/office/officeart/2005/8/layout/cycle4#1"/>
    <dgm:cxn modelId="{58510ACA-A1D2-4B47-80F6-46C1DF9439DF}" srcId="{55E3F63A-E424-4A78-99F6-460269701B32}" destId="{030036BC-DFB8-427D-A1EB-773B5E1E66AB}" srcOrd="3" destOrd="0" parTransId="{B843F495-82EC-4629-9228-6F3DA3D60DEB}" sibTransId="{DF408DB0-29FE-4286-A50A-247AEBC5AB36}"/>
    <dgm:cxn modelId="{53F692D0-41C6-489C-AB40-12B0F6F58C31}" srcId="{63E6387A-BF73-4D7D-8B7F-5402052ECA55}" destId="{CD7A4B2D-46FA-4FE0-80F6-32D74FB2E2A8}" srcOrd="0" destOrd="0" parTransId="{3F7D8F0F-7051-4824-A0FF-DE5ED3CF904C}" sibTransId="{24C2F25D-8E0F-4758-B880-2238D7E7ADC4}"/>
    <dgm:cxn modelId="{581FBAD3-D50D-4B3F-AC16-05A81BD20A32}" type="presOf" srcId="{1E8AFDB2-2A4A-4DE5-810A-C8BB3372FF02}" destId="{A3597045-1B31-461D-918C-4040B46E4431}" srcOrd="0" destOrd="1" presId="urn:microsoft.com/office/officeart/2005/8/layout/cycle4#1"/>
    <dgm:cxn modelId="{9FAE80DA-7358-474C-B8BD-631528D8FBEA}" type="presOf" srcId="{9F5ABDFD-312D-4D12-9A5F-25941924811F}" destId="{5557A6FA-ADD7-4121-9EB0-9A64184BACF3}" srcOrd="1" destOrd="0" presId="urn:microsoft.com/office/officeart/2005/8/layout/cycle4#1"/>
    <dgm:cxn modelId="{8B56D0DE-2D35-4587-8CD2-DD24DE1EA726}" type="presOf" srcId="{93488A38-1A4C-4CF8-99F2-FF9F360AF580}" destId="{5557A6FA-ADD7-4121-9EB0-9A64184BACF3}" srcOrd="1" destOrd="2" presId="urn:microsoft.com/office/officeart/2005/8/layout/cycle4#1"/>
    <dgm:cxn modelId="{70D18DE7-CF16-45FD-954A-3ED4EA6635EA}" type="presOf" srcId="{2912DA69-E98D-4012-82DF-498C2BE67947}" destId="{A3597045-1B31-461D-918C-4040B46E4431}" srcOrd="0" destOrd="3" presId="urn:microsoft.com/office/officeart/2005/8/layout/cycle4#1"/>
    <dgm:cxn modelId="{871F2EE8-1C35-43F4-B36F-C78BBBE02843}" srcId="{77F3392A-67AB-45C6-87ED-8E151355151C}" destId="{55E3F63A-E424-4A78-99F6-460269701B32}" srcOrd="2" destOrd="0" parTransId="{C3456233-601D-451E-93A2-828882BBB3A4}" sibTransId="{CD3C2AD4-08D2-4AFE-99F2-3E2762DB2CB3}"/>
    <dgm:cxn modelId="{A4D520EC-63E9-4947-80FD-D62DF3A05E36}" type="presOf" srcId="{C22DED30-7104-4390-882E-ABDE4C373306}" destId="{90C907D0-3029-4767-8F85-928579FFF321}" srcOrd="1" destOrd="0" presId="urn:microsoft.com/office/officeart/2005/8/layout/cycle4#1"/>
    <dgm:cxn modelId="{0D2063ED-C2DC-4E95-B0E0-394B67B752F4}" srcId="{55E3F63A-E424-4A78-99F6-460269701B32}" destId="{355D8941-0AFB-4BCB-B685-32F5364530C3}" srcOrd="1" destOrd="0" parTransId="{2F446275-F3FE-44EF-8552-EDBFC2E3024E}" sibTransId="{2184AF9B-F924-4306-A20A-F6656111B167}"/>
    <dgm:cxn modelId="{0AD284F3-2A63-48E8-B301-78B837AA483C}" srcId="{77F3392A-67AB-45C6-87ED-8E151355151C}" destId="{63E6387A-BF73-4D7D-8B7F-5402052ECA55}" srcOrd="3" destOrd="0" parTransId="{C6B875DE-53C7-480A-9898-23875F6ECC3A}" sibTransId="{642828FC-B1E4-40D8-A7AE-C618CC42A229}"/>
    <dgm:cxn modelId="{D8DC2CF5-81E3-4BF3-9024-8134980CD172}" type="presOf" srcId="{93488A38-1A4C-4CF8-99F2-FF9F360AF580}" destId="{A3597045-1B31-461D-918C-4040B46E4431}" srcOrd="0" destOrd="2" presId="urn:microsoft.com/office/officeart/2005/8/layout/cycle4#1"/>
    <dgm:cxn modelId="{8C44AAF7-5F2D-4066-A53C-6504C8231B06}" srcId="{1F7F6AE2-5722-44C4-902A-A040FCB80C96}" destId="{9F5ABDFD-312D-4D12-9A5F-25941924811F}" srcOrd="0" destOrd="0" parTransId="{51BB3ABA-1FAE-4608-9FF9-4FE24E778304}" sibTransId="{36AA5E1D-DD8C-4E89-9F2B-245A6C2A7122}"/>
    <dgm:cxn modelId="{83BB30F8-EC49-44EC-9300-2300E02CC497}" srcId="{F45BD5CF-C0D4-4F78-ACBF-18CF124223E7}" destId="{C22DED30-7104-4390-882E-ABDE4C373306}" srcOrd="0" destOrd="0" parTransId="{FBF7B22B-AF84-452E-8D49-5CFB566EDBAD}" sibTransId="{AA5778B4-A938-4990-B244-74952A6CEEB2}"/>
    <dgm:cxn modelId="{D28BDFFE-D018-467B-84F0-CE082AF253C4}" srcId="{63E6387A-BF73-4D7D-8B7F-5402052ECA55}" destId="{BA85FE4E-5FA1-4F0D-804D-488D39504365}" srcOrd="2" destOrd="0" parTransId="{21A975FC-9ACF-4CE0-9BF6-7A39B4C54C34}" sibTransId="{96EE2674-52DE-4919-B562-B19B73D1115C}"/>
    <dgm:cxn modelId="{133C82AC-4FE5-473A-B6F5-0A4040DA5E06}" type="presParOf" srcId="{88A5E93E-1727-4EA2-B7DD-ABA4810A3149}" destId="{00E85546-9197-448A-9BA5-4253E6B8C5CD}" srcOrd="0" destOrd="0" presId="urn:microsoft.com/office/officeart/2005/8/layout/cycle4#1"/>
    <dgm:cxn modelId="{D294B363-2B2E-43AE-AD93-000EDB01EB19}" type="presParOf" srcId="{00E85546-9197-448A-9BA5-4253E6B8C5CD}" destId="{E48A3223-AAC2-440C-AD23-D79660927AE5}" srcOrd="0" destOrd="0" presId="urn:microsoft.com/office/officeart/2005/8/layout/cycle4#1"/>
    <dgm:cxn modelId="{C0F5AB29-009D-490F-9D13-8B9D4EAA8857}" type="presParOf" srcId="{E48A3223-AAC2-440C-AD23-D79660927AE5}" destId="{D7CB1ED1-E31B-4F7D-BD98-881127D83197}" srcOrd="0" destOrd="0" presId="urn:microsoft.com/office/officeart/2005/8/layout/cycle4#1"/>
    <dgm:cxn modelId="{B8940116-640C-436D-B010-F7F61518A776}" type="presParOf" srcId="{E48A3223-AAC2-440C-AD23-D79660927AE5}" destId="{90C907D0-3029-4767-8F85-928579FFF321}" srcOrd="1" destOrd="0" presId="urn:microsoft.com/office/officeart/2005/8/layout/cycle4#1"/>
    <dgm:cxn modelId="{F637728B-3C1C-40A8-A4F1-5EEB9B027719}" type="presParOf" srcId="{00E85546-9197-448A-9BA5-4253E6B8C5CD}" destId="{92CCFD6C-BEA6-41BE-B625-A7AE2D6B57A6}" srcOrd="1" destOrd="0" presId="urn:microsoft.com/office/officeart/2005/8/layout/cycle4#1"/>
    <dgm:cxn modelId="{1B153940-CC6D-4618-A7A0-5939E029E02D}" type="presParOf" srcId="{92CCFD6C-BEA6-41BE-B625-A7AE2D6B57A6}" destId="{A3597045-1B31-461D-918C-4040B46E4431}" srcOrd="0" destOrd="0" presId="urn:microsoft.com/office/officeart/2005/8/layout/cycle4#1"/>
    <dgm:cxn modelId="{DCA7DC64-BD3F-44DC-9BED-27D2FEC0E947}" type="presParOf" srcId="{92CCFD6C-BEA6-41BE-B625-A7AE2D6B57A6}" destId="{5557A6FA-ADD7-4121-9EB0-9A64184BACF3}" srcOrd="1" destOrd="0" presId="urn:microsoft.com/office/officeart/2005/8/layout/cycle4#1"/>
    <dgm:cxn modelId="{A698AB9B-8A05-4921-AC84-7499F958B61A}" type="presParOf" srcId="{00E85546-9197-448A-9BA5-4253E6B8C5CD}" destId="{6B5CDC70-3439-43BF-97EE-1D81EE991393}" srcOrd="2" destOrd="0" presId="urn:microsoft.com/office/officeart/2005/8/layout/cycle4#1"/>
    <dgm:cxn modelId="{47107564-3647-48FE-A0F2-A840CB2E30A9}" type="presParOf" srcId="{6B5CDC70-3439-43BF-97EE-1D81EE991393}" destId="{38E60065-3CC6-4AEA-8F6D-3F3C11C4B4DF}" srcOrd="0" destOrd="0" presId="urn:microsoft.com/office/officeart/2005/8/layout/cycle4#1"/>
    <dgm:cxn modelId="{10945C9D-602B-418F-BFC7-A9800F779E34}" type="presParOf" srcId="{6B5CDC70-3439-43BF-97EE-1D81EE991393}" destId="{CE949429-822A-433F-AFB5-EF782F8A255D}" srcOrd="1" destOrd="0" presId="urn:microsoft.com/office/officeart/2005/8/layout/cycle4#1"/>
    <dgm:cxn modelId="{75D19601-C105-4772-8B87-99F7034B16F2}" type="presParOf" srcId="{00E85546-9197-448A-9BA5-4253E6B8C5CD}" destId="{0A4AA687-3FBC-41D9-B7CD-65F30A7106DC}" srcOrd="3" destOrd="0" presId="urn:microsoft.com/office/officeart/2005/8/layout/cycle4#1"/>
    <dgm:cxn modelId="{E2B86634-5713-4728-A2E5-6AC9965EAE88}" type="presParOf" srcId="{0A4AA687-3FBC-41D9-B7CD-65F30A7106DC}" destId="{5FBB6878-29E5-4B60-88D7-D4EFAE2826E5}" srcOrd="0" destOrd="0" presId="urn:microsoft.com/office/officeart/2005/8/layout/cycle4#1"/>
    <dgm:cxn modelId="{F65B53E4-55AA-4D12-A08B-953DF911114E}" type="presParOf" srcId="{0A4AA687-3FBC-41D9-B7CD-65F30A7106DC}" destId="{4FFE910C-04E3-4FBF-9A4A-757BD60AFBAA}" srcOrd="1" destOrd="0" presId="urn:microsoft.com/office/officeart/2005/8/layout/cycle4#1"/>
    <dgm:cxn modelId="{C547E7B1-C8A9-4999-8D59-FEDA21DF4B6A}" type="presParOf" srcId="{00E85546-9197-448A-9BA5-4253E6B8C5CD}" destId="{AEE0503A-8086-47AD-9E23-37DC1FF48EC3}" srcOrd="4" destOrd="0" presId="urn:microsoft.com/office/officeart/2005/8/layout/cycle4#1"/>
    <dgm:cxn modelId="{87F4273C-02D4-4389-8101-CA4403BDA266}" type="presParOf" srcId="{88A5E93E-1727-4EA2-B7DD-ABA4810A3149}" destId="{640FB04E-5FB8-443D-8575-C115C19AC946}" srcOrd="1" destOrd="0" presId="urn:microsoft.com/office/officeart/2005/8/layout/cycle4#1"/>
    <dgm:cxn modelId="{2D9FE770-6243-436C-BDFD-D3E6416A852A}" type="presParOf" srcId="{640FB04E-5FB8-443D-8575-C115C19AC946}" destId="{8B732ED6-D4F2-4872-85F2-4AA038F26E67}" srcOrd="0" destOrd="0" presId="urn:microsoft.com/office/officeart/2005/8/layout/cycle4#1"/>
    <dgm:cxn modelId="{F8AD79B8-6EA6-4CBC-9262-B9A8A879B4B8}" type="presParOf" srcId="{640FB04E-5FB8-443D-8575-C115C19AC946}" destId="{3E12746E-A927-4827-BCB0-FA06C704BAA3}" srcOrd="1" destOrd="0" presId="urn:microsoft.com/office/officeart/2005/8/layout/cycle4#1"/>
    <dgm:cxn modelId="{D930FE87-9F1D-40CF-871C-BCF7664432E1}" type="presParOf" srcId="{640FB04E-5FB8-443D-8575-C115C19AC946}" destId="{9ADC461F-D521-4955-8144-657949622AC6}" srcOrd="2" destOrd="0" presId="urn:microsoft.com/office/officeart/2005/8/layout/cycle4#1"/>
    <dgm:cxn modelId="{488182C7-6444-41A1-992C-6F6444773184}" type="presParOf" srcId="{640FB04E-5FB8-443D-8575-C115C19AC946}" destId="{979FA352-0AA0-481C-8544-022DCC0DF3B1}" srcOrd="3" destOrd="0" presId="urn:microsoft.com/office/officeart/2005/8/layout/cycle4#1"/>
    <dgm:cxn modelId="{5013AE11-04AC-480B-A7F4-5985754CB779}" type="presParOf" srcId="{640FB04E-5FB8-443D-8575-C115C19AC946}" destId="{9668AC4D-D119-4D1C-B850-0E2B50CB151C}" srcOrd="4" destOrd="0" presId="urn:microsoft.com/office/officeart/2005/8/layout/cycle4#1"/>
    <dgm:cxn modelId="{A9D6FE61-D1D8-4A60-8E09-9BE33FAFF697}" type="presParOf" srcId="{88A5E93E-1727-4EA2-B7DD-ABA4810A3149}" destId="{140DBE94-F1E0-4466-8994-BA7DE636A9F2}" srcOrd="2" destOrd="0" presId="urn:microsoft.com/office/officeart/2005/8/layout/cycle4#1"/>
    <dgm:cxn modelId="{510D8DB5-C5B6-40E3-A200-7B90126E0FAC}" type="presParOf" srcId="{88A5E93E-1727-4EA2-B7DD-ABA4810A3149}" destId="{FF147BBC-1518-4517-BE8A-B8D33DAB25B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60065-3CC6-4AEA-8F6D-3F3C11C4B4DF}">
      <dsp:nvSpPr>
        <dsp:cNvPr id="0" name=""/>
        <dsp:cNvSpPr/>
      </dsp:nvSpPr>
      <dsp:spPr>
        <a:xfrm>
          <a:off x="5021445" y="3442741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/>
            <a:t>丰富多样的商品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/>
            <a:t>优质的服务体验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/>
            <a:t>快速的交付速度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/>
            <a:t>高性价比的产品</a:t>
          </a:r>
        </a:p>
      </dsp:txBody>
      <dsp:txXfrm>
        <a:off x="5807349" y="3883358"/>
        <a:ext cx="1679557" cy="1143907"/>
      </dsp:txXfrm>
    </dsp:sp>
    <dsp:sp modelId="{5FBB6878-29E5-4B60-88D7-D4EFAE2826E5}">
      <dsp:nvSpPr>
        <dsp:cNvPr id="0" name=""/>
        <dsp:cNvSpPr/>
      </dsp:nvSpPr>
      <dsp:spPr>
        <a:xfrm>
          <a:off x="940784" y="3442741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/>
            <a:t>SHEIN</a:t>
          </a:r>
          <a:r>
            <a:rPr lang="zh-CN" altLang="en-US" sz="1000" b="1" kern="1200"/>
            <a:t>服务平台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供应商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物流服务商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支付服务商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/>
            <a:t>社交媒体平台</a:t>
          </a:r>
        </a:p>
      </dsp:txBody>
      <dsp:txXfrm>
        <a:off x="976373" y="3883358"/>
        <a:ext cx="1679557" cy="1143907"/>
      </dsp:txXfrm>
    </dsp:sp>
    <dsp:sp modelId="{A3597045-1B31-461D-918C-4040B46E4431}">
      <dsp:nvSpPr>
        <dsp:cNvPr id="0" name=""/>
        <dsp:cNvSpPr/>
      </dsp:nvSpPr>
      <dsp:spPr>
        <a:xfrm>
          <a:off x="5021445" y="0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>
              <a:sym typeface="+mn-ea"/>
            </a:rPr>
            <a:t>消费者</a:t>
          </a:r>
          <a:endParaRPr lang="zh-CN" altLang="en-US" sz="1600" b="1" kern="120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>
              <a:sym typeface="+mn-ea"/>
            </a:rPr>
            <a:t>卖家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/>
            <a:t>技术开发人员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/>
            <a:t>内容创作者</a:t>
          </a:r>
        </a:p>
      </dsp:txBody>
      <dsp:txXfrm>
        <a:off x="5807349" y="35589"/>
        <a:ext cx="1679557" cy="1143907"/>
      </dsp:txXfrm>
    </dsp:sp>
    <dsp:sp modelId="{D7CB1ED1-E31B-4F7D-BD98-881127D83197}">
      <dsp:nvSpPr>
        <dsp:cNvPr id="0" name=""/>
        <dsp:cNvSpPr/>
      </dsp:nvSpPr>
      <dsp:spPr>
        <a:xfrm>
          <a:off x="940784" y="0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/>
            <a:t>SHEIN</a:t>
          </a:r>
          <a:r>
            <a:rPr lang="zh-CN" altLang="en-US" sz="1600" b="1" kern="1200"/>
            <a:t>商城</a:t>
          </a:r>
          <a:r>
            <a:rPr lang="en-US" altLang="zh-CN" sz="1600" b="1" kern="1200"/>
            <a:t>--</a:t>
          </a:r>
          <a:r>
            <a:rPr lang="zh-CN" altLang="en-US" sz="1600" b="1" kern="1200"/>
            <a:t>网络服务环境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/>
            <a:t>供应链环境</a:t>
          </a:r>
          <a:r>
            <a:rPr lang="zh-CN" altLang="en-US" sz="1600" b="1" kern="1200"/>
            <a:t>、</a:t>
          </a:r>
          <a:r>
            <a:rPr lang="en-US" altLang="zh-CN" sz="1600" b="1" kern="1200"/>
            <a:t>社交化营销环境</a:t>
          </a:r>
          <a:r>
            <a:rPr lang="zh-CN" altLang="en-US" sz="1600" b="1" kern="1200"/>
            <a:t>、</a:t>
          </a:r>
          <a:r>
            <a:rPr lang="en-US" altLang="zh-CN" sz="1600" b="1" kern="1200"/>
            <a:t>客户服务环境</a:t>
          </a:r>
        </a:p>
      </dsp:txBody>
      <dsp:txXfrm>
        <a:off x="976373" y="35589"/>
        <a:ext cx="1679557" cy="1143907"/>
      </dsp:txXfrm>
    </dsp:sp>
    <dsp:sp modelId="{8B732ED6-D4F2-4872-85F2-4AA038F26E67}">
      <dsp:nvSpPr>
        <dsp:cNvPr id="0" name=""/>
        <dsp:cNvSpPr/>
      </dsp:nvSpPr>
      <dsp:spPr>
        <a:xfrm>
          <a:off x="1988795" y="288582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服务环境</a:t>
          </a:r>
        </a:p>
      </dsp:txBody>
      <dsp:txXfrm>
        <a:off x="2630880" y="930667"/>
        <a:ext cx="1550131" cy="1550131"/>
      </dsp:txXfrm>
    </dsp:sp>
    <dsp:sp modelId="{3E12746E-A927-4827-BCB0-FA06C704BAA3}">
      <dsp:nvSpPr>
        <dsp:cNvPr id="0" name=""/>
        <dsp:cNvSpPr/>
      </dsp:nvSpPr>
      <dsp:spPr>
        <a:xfrm rot="5400000">
          <a:off x="4282268" y="288582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13333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服务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对象</a:t>
          </a:r>
        </a:p>
      </dsp:txBody>
      <dsp:txXfrm rot="-5400000">
        <a:off x="4282268" y="930667"/>
        <a:ext cx="1550131" cy="1550131"/>
      </dsp:txXfrm>
    </dsp:sp>
    <dsp:sp modelId="{9ADC461F-D521-4955-8144-657949622AC6}">
      <dsp:nvSpPr>
        <dsp:cNvPr id="0" name=""/>
        <dsp:cNvSpPr/>
      </dsp:nvSpPr>
      <dsp:spPr>
        <a:xfrm rot="10800000">
          <a:off x="4282268" y="2582056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26667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服务结果</a:t>
          </a:r>
        </a:p>
      </dsp:txBody>
      <dsp:txXfrm rot="10800000">
        <a:off x="4282268" y="2582056"/>
        <a:ext cx="1550131" cy="1550131"/>
      </dsp:txXfrm>
    </dsp:sp>
    <dsp:sp modelId="{979FA352-0AA0-481C-8544-022DCC0DF3B1}">
      <dsp:nvSpPr>
        <dsp:cNvPr id="0" name=""/>
        <dsp:cNvSpPr/>
      </dsp:nvSpPr>
      <dsp:spPr>
        <a:xfrm rot="16200000">
          <a:off x="1988795" y="2582056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4000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服务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提供者</a:t>
          </a:r>
        </a:p>
      </dsp:txBody>
      <dsp:txXfrm rot="5400000">
        <a:off x="2630880" y="2582056"/>
        <a:ext cx="1550131" cy="1550131"/>
      </dsp:txXfrm>
    </dsp:sp>
    <dsp:sp modelId="{140DBE94-F1E0-4466-8994-BA7DE636A9F2}">
      <dsp:nvSpPr>
        <dsp:cNvPr id="0" name=""/>
        <dsp:cNvSpPr/>
      </dsp:nvSpPr>
      <dsp:spPr>
        <a:xfrm>
          <a:off x="3853191" y="2075770"/>
          <a:ext cx="756896" cy="658171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tint val="4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F147BBC-1518-4517-BE8A-B8D33DAB25B3}">
      <dsp:nvSpPr>
        <dsp:cNvPr id="0" name=""/>
        <dsp:cNvSpPr/>
      </dsp:nvSpPr>
      <dsp:spPr>
        <a:xfrm rot="10800000">
          <a:off x="3853191" y="2328913"/>
          <a:ext cx="756896" cy="658171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tint val="4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0E984-87FA-4EDC-9369-DD4CB28A5F20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9261-9A27-44B6-8C55-C12B787C81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9261-9A27-44B6-8C55-C12B787C81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537527"/>
            <a:ext cx="9144000" cy="979200"/>
          </a:xfrm>
        </p:spPr>
        <p:txBody>
          <a:bodyPr anchor="b">
            <a:normAutofit/>
          </a:bodyPr>
          <a:lstStyle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784433"/>
            <a:ext cx="9144000" cy="676564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634345" y="5691761"/>
            <a:ext cx="2743200" cy="365125"/>
          </a:xfrm>
        </p:spPr>
        <p:txBody>
          <a:bodyPr/>
          <a:lstStyle>
            <a:lvl1pPr algn="ctr">
              <a:defRPr sz="1600" b="1"/>
            </a:lvl1pPr>
          </a:lstStyle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435FA24-FEEF-4F23-B9F1-AABA098B7E5C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底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609600" y="6405331"/>
            <a:ext cx="1557286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en-US" altLang="zh-CN" sz="1335" dirty="0">
                <a:solidFill>
                  <a:schemeClr val="bg1">
                    <a:lumMod val="75000"/>
                  </a:schemeClr>
                </a:solidFill>
              </a:rPr>
              <a:t>www.pptmall.net</a:t>
            </a:r>
            <a:endParaRPr lang="zh-CN" altLang="en-US" sz="1335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10223501" y="361951"/>
            <a:ext cx="1536700" cy="463549"/>
            <a:chOff x="4830" y="171"/>
            <a:chExt cx="726" cy="219"/>
          </a:xfrm>
          <a:solidFill>
            <a:schemeClr val="bg1">
              <a:lumMod val="85000"/>
            </a:schemeClr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4830" y="171"/>
              <a:ext cx="118" cy="151"/>
            </a:xfrm>
            <a:custGeom>
              <a:avLst/>
              <a:gdLst>
                <a:gd name="T0" fmla="*/ 75 w 75"/>
                <a:gd name="T1" fmla="*/ 38 h 96"/>
                <a:gd name="T2" fmla="*/ 68 w 75"/>
                <a:gd name="T3" fmla="*/ 16 h 96"/>
                <a:gd name="T4" fmla="*/ 38 w 75"/>
                <a:gd name="T5" fmla="*/ 0 h 96"/>
                <a:gd name="T6" fmla="*/ 0 w 75"/>
                <a:gd name="T7" fmla="*/ 38 h 96"/>
                <a:gd name="T8" fmla="*/ 0 w 75"/>
                <a:gd name="T9" fmla="*/ 85 h 96"/>
                <a:gd name="T10" fmla="*/ 8 w 75"/>
                <a:gd name="T11" fmla="*/ 95 h 96"/>
                <a:gd name="T12" fmla="*/ 10 w 75"/>
                <a:gd name="T13" fmla="*/ 96 h 96"/>
                <a:gd name="T14" fmla="*/ 21 w 75"/>
                <a:gd name="T15" fmla="*/ 85 h 96"/>
                <a:gd name="T16" fmla="*/ 21 w 75"/>
                <a:gd name="T17" fmla="*/ 38 h 96"/>
                <a:gd name="T18" fmla="*/ 38 w 75"/>
                <a:gd name="T19" fmla="*/ 21 h 96"/>
                <a:gd name="T20" fmla="*/ 53 w 75"/>
                <a:gd name="T21" fmla="*/ 31 h 96"/>
                <a:gd name="T22" fmla="*/ 54 w 75"/>
                <a:gd name="T23" fmla="*/ 38 h 96"/>
                <a:gd name="T24" fmla="*/ 38 w 75"/>
                <a:gd name="T25" fmla="*/ 55 h 96"/>
                <a:gd name="T26" fmla="*/ 29 w 75"/>
                <a:gd name="T27" fmla="*/ 59 h 96"/>
                <a:gd name="T28" fmla="*/ 27 w 75"/>
                <a:gd name="T29" fmla="*/ 65 h 96"/>
                <a:gd name="T30" fmla="*/ 29 w 75"/>
                <a:gd name="T31" fmla="*/ 71 h 96"/>
                <a:gd name="T32" fmla="*/ 35 w 75"/>
                <a:gd name="T33" fmla="*/ 75 h 96"/>
                <a:gd name="T34" fmla="*/ 38 w 75"/>
                <a:gd name="T35" fmla="*/ 75 h 96"/>
                <a:gd name="T36" fmla="*/ 75 w 75"/>
                <a:gd name="T37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96">
                  <a:moveTo>
                    <a:pt x="75" y="38"/>
                  </a:moveTo>
                  <a:cubicBezTo>
                    <a:pt x="75" y="30"/>
                    <a:pt x="72" y="22"/>
                    <a:pt x="68" y="16"/>
                  </a:cubicBezTo>
                  <a:cubicBezTo>
                    <a:pt x="61" y="6"/>
                    <a:pt x="50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8" y="95"/>
                  </a:cubicBezTo>
                  <a:cubicBezTo>
                    <a:pt x="9" y="95"/>
                    <a:pt x="10" y="96"/>
                    <a:pt x="10" y="96"/>
                  </a:cubicBezTo>
                  <a:cubicBezTo>
                    <a:pt x="16" y="96"/>
                    <a:pt x="21" y="91"/>
                    <a:pt x="21" y="8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29"/>
                    <a:pt x="28" y="21"/>
                    <a:pt x="38" y="21"/>
                  </a:cubicBezTo>
                  <a:cubicBezTo>
                    <a:pt x="44" y="21"/>
                    <a:pt x="50" y="25"/>
                    <a:pt x="53" y="31"/>
                  </a:cubicBezTo>
                  <a:cubicBezTo>
                    <a:pt x="54" y="33"/>
                    <a:pt x="54" y="35"/>
                    <a:pt x="54" y="38"/>
                  </a:cubicBezTo>
                  <a:cubicBezTo>
                    <a:pt x="54" y="47"/>
                    <a:pt x="47" y="55"/>
                    <a:pt x="38" y="55"/>
                  </a:cubicBezTo>
                  <a:cubicBezTo>
                    <a:pt x="34" y="55"/>
                    <a:pt x="31" y="56"/>
                    <a:pt x="29" y="59"/>
                  </a:cubicBezTo>
                  <a:cubicBezTo>
                    <a:pt x="28" y="61"/>
                    <a:pt x="27" y="63"/>
                    <a:pt x="27" y="65"/>
                  </a:cubicBezTo>
                  <a:cubicBezTo>
                    <a:pt x="27" y="67"/>
                    <a:pt x="28" y="69"/>
                    <a:pt x="29" y="71"/>
                  </a:cubicBezTo>
                  <a:cubicBezTo>
                    <a:pt x="30" y="73"/>
                    <a:pt x="33" y="75"/>
                    <a:pt x="35" y="75"/>
                  </a:cubicBezTo>
                  <a:cubicBezTo>
                    <a:pt x="36" y="75"/>
                    <a:pt x="37" y="75"/>
                    <a:pt x="38" y="75"/>
                  </a:cubicBezTo>
                  <a:cubicBezTo>
                    <a:pt x="58" y="75"/>
                    <a:pt x="75" y="59"/>
                    <a:pt x="7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344" y="204"/>
              <a:ext cx="117" cy="117"/>
            </a:xfrm>
            <a:custGeom>
              <a:avLst/>
              <a:gdLst>
                <a:gd name="T0" fmla="*/ 75 w 75"/>
                <a:gd name="T1" fmla="*/ 64 h 74"/>
                <a:gd name="T2" fmla="*/ 75 w 75"/>
                <a:gd name="T3" fmla="*/ 37 h 74"/>
                <a:gd name="T4" fmla="*/ 67 w 75"/>
                <a:gd name="T5" fmla="*/ 15 h 74"/>
                <a:gd name="T6" fmla="*/ 37 w 75"/>
                <a:gd name="T7" fmla="*/ 0 h 74"/>
                <a:gd name="T8" fmla="*/ 0 w 75"/>
                <a:gd name="T9" fmla="*/ 37 h 74"/>
                <a:gd name="T10" fmla="*/ 0 w 75"/>
                <a:gd name="T11" fmla="*/ 37 h 74"/>
                <a:gd name="T12" fmla="*/ 2 w 75"/>
                <a:gd name="T13" fmla="*/ 49 h 74"/>
                <a:gd name="T14" fmla="*/ 15 w 75"/>
                <a:gd name="T15" fmla="*/ 67 h 74"/>
                <a:gd name="T16" fmla="*/ 37 w 75"/>
                <a:gd name="T17" fmla="*/ 74 h 74"/>
                <a:gd name="T18" fmla="*/ 48 w 75"/>
                <a:gd name="T19" fmla="*/ 64 h 74"/>
                <a:gd name="T20" fmla="*/ 47 w 75"/>
                <a:gd name="T21" fmla="*/ 62 h 74"/>
                <a:gd name="T22" fmla="*/ 37 w 75"/>
                <a:gd name="T23" fmla="*/ 54 h 74"/>
                <a:gd name="T24" fmla="*/ 30 w 75"/>
                <a:gd name="T25" fmla="*/ 52 h 74"/>
                <a:gd name="T26" fmla="*/ 21 w 75"/>
                <a:gd name="T27" fmla="*/ 37 h 74"/>
                <a:gd name="T28" fmla="*/ 37 w 75"/>
                <a:gd name="T29" fmla="*/ 20 h 74"/>
                <a:gd name="T30" fmla="*/ 52 w 75"/>
                <a:gd name="T31" fmla="*/ 30 h 74"/>
                <a:gd name="T32" fmla="*/ 54 w 75"/>
                <a:gd name="T33" fmla="*/ 37 h 74"/>
                <a:gd name="T34" fmla="*/ 54 w 75"/>
                <a:gd name="T35" fmla="*/ 64 h 74"/>
                <a:gd name="T36" fmla="*/ 55 w 75"/>
                <a:gd name="T37" fmla="*/ 68 h 74"/>
                <a:gd name="T38" fmla="*/ 55 w 75"/>
                <a:gd name="T39" fmla="*/ 69 h 74"/>
                <a:gd name="T40" fmla="*/ 62 w 75"/>
                <a:gd name="T41" fmla="*/ 74 h 74"/>
                <a:gd name="T42" fmla="*/ 64 w 75"/>
                <a:gd name="T43" fmla="*/ 74 h 74"/>
                <a:gd name="T44" fmla="*/ 75 w 75"/>
                <a:gd name="T45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74">
                  <a:moveTo>
                    <a:pt x="75" y="64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29"/>
                    <a:pt x="72" y="21"/>
                    <a:pt x="67" y="15"/>
                  </a:cubicBezTo>
                  <a:cubicBezTo>
                    <a:pt x="61" y="6"/>
                    <a:pt x="50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0" y="45"/>
                    <a:pt x="2" y="49"/>
                  </a:cubicBezTo>
                  <a:cubicBezTo>
                    <a:pt x="4" y="56"/>
                    <a:pt x="9" y="63"/>
                    <a:pt x="15" y="67"/>
                  </a:cubicBezTo>
                  <a:cubicBezTo>
                    <a:pt x="21" y="72"/>
                    <a:pt x="29" y="74"/>
                    <a:pt x="37" y="74"/>
                  </a:cubicBezTo>
                  <a:cubicBezTo>
                    <a:pt x="43" y="74"/>
                    <a:pt x="48" y="70"/>
                    <a:pt x="48" y="64"/>
                  </a:cubicBezTo>
                  <a:cubicBezTo>
                    <a:pt x="48" y="63"/>
                    <a:pt x="48" y="63"/>
                    <a:pt x="47" y="62"/>
                  </a:cubicBezTo>
                  <a:cubicBezTo>
                    <a:pt x="46" y="57"/>
                    <a:pt x="42" y="54"/>
                    <a:pt x="37" y="54"/>
                  </a:cubicBezTo>
                  <a:cubicBezTo>
                    <a:pt x="35" y="54"/>
                    <a:pt x="32" y="53"/>
                    <a:pt x="30" y="52"/>
                  </a:cubicBezTo>
                  <a:cubicBezTo>
                    <a:pt x="25" y="49"/>
                    <a:pt x="21" y="44"/>
                    <a:pt x="21" y="37"/>
                  </a:cubicBezTo>
                  <a:cubicBezTo>
                    <a:pt x="21" y="28"/>
                    <a:pt x="28" y="20"/>
                    <a:pt x="37" y="20"/>
                  </a:cubicBezTo>
                  <a:cubicBezTo>
                    <a:pt x="44" y="20"/>
                    <a:pt x="50" y="24"/>
                    <a:pt x="52" y="30"/>
                  </a:cubicBezTo>
                  <a:cubicBezTo>
                    <a:pt x="53" y="32"/>
                    <a:pt x="54" y="34"/>
                    <a:pt x="54" y="37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5"/>
                    <a:pt x="54" y="66"/>
                    <a:pt x="55" y="68"/>
                  </a:cubicBezTo>
                  <a:cubicBezTo>
                    <a:pt x="55" y="68"/>
                    <a:pt x="55" y="68"/>
                    <a:pt x="55" y="69"/>
                  </a:cubicBezTo>
                  <a:cubicBezTo>
                    <a:pt x="56" y="71"/>
                    <a:pt x="59" y="74"/>
                    <a:pt x="62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70" y="74"/>
                    <a:pt x="75" y="70"/>
                    <a:pt x="7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4957" y="171"/>
              <a:ext cx="117" cy="151"/>
            </a:xfrm>
            <a:custGeom>
              <a:avLst/>
              <a:gdLst>
                <a:gd name="T0" fmla="*/ 75 w 75"/>
                <a:gd name="T1" fmla="*/ 38 h 96"/>
                <a:gd name="T2" fmla="*/ 67 w 75"/>
                <a:gd name="T3" fmla="*/ 16 h 96"/>
                <a:gd name="T4" fmla="*/ 37 w 75"/>
                <a:gd name="T5" fmla="*/ 0 h 96"/>
                <a:gd name="T6" fmla="*/ 0 w 75"/>
                <a:gd name="T7" fmla="*/ 34 h 96"/>
                <a:gd name="T8" fmla="*/ 0 w 75"/>
                <a:gd name="T9" fmla="*/ 38 h 96"/>
                <a:gd name="T10" fmla="*/ 0 w 75"/>
                <a:gd name="T11" fmla="*/ 59 h 96"/>
                <a:gd name="T12" fmla="*/ 0 w 75"/>
                <a:gd name="T13" fmla="*/ 85 h 96"/>
                <a:gd name="T14" fmla="*/ 8 w 75"/>
                <a:gd name="T15" fmla="*/ 95 h 96"/>
                <a:gd name="T16" fmla="*/ 10 w 75"/>
                <a:gd name="T17" fmla="*/ 96 h 96"/>
                <a:gd name="T18" fmla="*/ 20 w 75"/>
                <a:gd name="T19" fmla="*/ 85 h 96"/>
                <a:gd name="T20" fmla="*/ 20 w 75"/>
                <a:gd name="T21" fmla="*/ 38 h 96"/>
                <a:gd name="T22" fmla="*/ 37 w 75"/>
                <a:gd name="T23" fmla="*/ 21 h 96"/>
                <a:gd name="T24" fmla="*/ 52 w 75"/>
                <a:gd name="T25" fmla="*/ 31 h 96"/>
                <a:gd name="T26" fmla="*/ 54 w 75"/>
                <a:gd name="T27" fmla="*/ 38 h 96"/>
                <a:gd name="T28" fmla="*/ 37 w 75"/>
                <a:gd name="T29" fmla="*/ 55 h 96"/>
                <a:gd name="T30" fmla="*/ 28 w 75"/>
                <a:gd name="T31" fmla="*/ 59 h 96"/>
                <a:gd name="T32" fmla="*/ 27 w 75"/>
                <a:gd name="T33" fmla="*/ 65 h 96"/>
                <a:gd name="T34" fmla="*/ 28 w 75"/>
                <a:gd name="T35" fmla="*/ 71 h 96"/>
                <a:gd name="T36" fmla="*/ 35 w 75"/>
                <a:gd name="T37" fmla="*/ 75 h 96"/>
                <a:gd name="T38" fmla="*/ 37 w 75"/>
                <a:gd name="T39" fmla="*/ 75 h 96"/>
                <a:gd name="T40" fmla="*/ 75 w 75"/>
                <a:gd name="T41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96">
                  <a:moveTo>
                    <a:pt x="75" y="38"/>
                  </a:moveTo>
                  <a:cubicBezTo>
                    <a:pt x="75" y="30"/>
                    <a:pt x="72" y="22"/>
                    <a:pt x="67" y="16"/>
                  </a:cubicBezTo>
                  <a:cubicBezTo>
                    <a:pt x="61" y="6"/>
                    <a:pt x="50" y="0"/>
                    <a:pt x="37" y="0"/>
                  </a:cubicBezTo>
                  <a:cubicBezTo>
                    <a:pt x="18" y="0"/>
                    <a:pt x="2" y="15"/>
                    <a:pt x="0" y="34"/>
                  </a:cubicBezTo>
                  <a:cubicBezTo>
                    <a:pt x="0" y="35"/>
                    <a:pt x="0" y="3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3" y="94"/>
                    <a:pt x="8" y="95"/>
                  </a:cubicBezTo>
                  <a:cubicBezTo>
                    <a:pt x="9" y="95"/>
                    <a:pt x="9" y="96"/>
                    <a:pt x="10" y="96"/>
                  </a:cubicBezTo>
                  <a:cubicBezTo>
                    <a:pt x="16" y="96"/>
                    <a:pt x="20" y="91"/>
                    <a:pt x="20" y="8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9"/>
                    <a:pt x="28" y="21"/>
                    <a:pt x="37" y="21"/>
                  </a:cubicBezTo>
                  <a:cubicBezTo>
                    <a:pt x="44" y="21"/>
                    <a:pt x="50" y="25"/>
                    <a:pt x="52" y="31"/>
                  </a:cubicBezTo>
                  <a:cubicBezTo>
                    <a:pt x="53" y="33"/>
                    <a:pt x="54" y="35"/>
                    <a:pt x="54" y="38"/>
                  </a:cubicBezTo>
                  <a:cubicBezTo>
                    <a:pt x="54" y="47"/>
                    <a:pt x="46" y="55"/>
                    <a:pt x="37" y="55"/>
                  </a:cubicBezTo>
                  <a:cubicBezTo>
                    <a:pt x="34" y="55"/>
                    <a:pt x="30" y="56"/>
                    <a:pt x="28" y="59"/>
                  </a:cubicBezTo>
                  <a:cubicBezTo>
                    <a:pt x="27" y="61"/>
                    <a:pt x="27" y="63"/>
                    <a:pt x="27" y="65"/>
                  </a:cubicBezTo>
                  <a:cubicBezTo>
                    <a:pt x="27" y="67"/>
                    <a:pt x="27" y="69"/>
                    <a:pt x="28" y="71"/>
                  </a:cubicBezTo>
                  <a:cubicBezTo>
                    <a:pt x="30" y="73"/>
                    <a:pt x="32" y="75"/>
                    <a:pt x="35" y="75"/>
                  </a:cubicBezTo>
                  <a:cubicBezTo>
                    <a:pt x="36" y="75"/>
                    <a:pt x="36" y="75"/>
                    <a:pt x="37" y="75"/>
                  </a:cubicBezTo>
                  <a:cubicBezTo>
                    <a:pt x="58" y="75"/>
                    <a:pt x="75" y="59"/>
                    <a:pt x="7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" name="Freeform 8"/>
            <p:cNvSpPr/>
            <p:nvPr userDrawn="1"/>
          </p:nvSpPr>
          <p:spPr bwMode="auto">
            <a:xfrm>
              <a:off x="5074" y="171"/>
              <a:ext cx="116" cy="151"/>
            </a:xfrm>
            <a:custGeom>
              <a:avLst/>
              <a:gdLst>
                <a:gd name="T0" fmla="*/ 47 w 74"/>
                <a:gd name="T1" fmla="*/ 85 h 96"/>
                <a:gd name="T2" fmla="*/ 47 w 74"/>
                <a:gd name="T3" fmla="*/ 21 h 96"/>
                <a:gd name="T4" fmla="*/ 64 w 74"/>
                <a:gd name="T5" fmla="*/ 21 h 96"/>
                <a:gd name="T6" fmla="*/ 74 w 74"/>
                <a:gd name="T7" fmla="*/ 11 h 96"/>
                <a:gd name="T8" fmla="*/ 74 w 74"/>
                <a:gd name="T9" fmla="*/ 9 h 96"/>
                <a:gd name="T10" fmla="*/ 64 w 74"/>
                <a:gd name="T11" fmla="*/ 0 h 96"/>
                <a:gd name="T12" fmla="*/ 10 w 74"/>
                <a:gd name="T13" fmla="*/ 0 h 96"/>
                <a:gd name="T14" fmla="*/ 0 w 74"/>
                <a:gd name="T15" fmla="*/ 11 h 96"/>
                <a:gd name="T16" fmla="*/ 8 w 74"/>
                <a:gd name="T17" fmla="*/ 21 h 96"/>
                <a:gd name="T18" fmla="*/ 10 w 74"/>
                <a:gd name="T19" fmla="*/ 21 h 96"/>
                <a:gd name="T20" fmla="*/ 26 w 74"/>
                <a:gd name="T21" fmla="*/ 21 h 96"/>
                <a:gd name="T22" fmla="*/ 26 w 74"/>
                <a:gd name="T23" fmla="*/ 29 h 96"/>
                <a:gd name="T24" fmla="*/ 26 w 74"/>
                <a:gd name="T25" fmla="*/ 85 h 96"/>
                <a:gd name="T26" fmla="*/ 35 w 74"/>
                <a:gd name="T27" fmla="*/ 95 h 96"/>
                <a:gd name="T28" fmla="*/ 37 w 74"/>
                <a:gd name="T29" fmla="*/ 96 h 96"/>
                <a:gd name="T30" fmla="*/ 47 w 74"/>
                <a:gd name="T31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96">
                  <a:moveTo>
                    <a:pt x="47" y="85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9" y="21"/>
                    <a:pt x="74" y="17"/>
                    <a:pt x="74" y="11"/>
                  </a:cubicBezTo>
                  <a:cubicBezTo>
                    <a:pt x="74" y="10"/>
                    <a:pt x="74" y="9"/>
                    <a:pt x="74" y="9"/>
                  </a:cubicBezTo>
                  <a:cubicBezTo>
                    <a:pt x="73" y="4"/>
                    <a:pt x="69" y="0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3" y="20"/>
                    <a:pt x="8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90"/>
                    <a:pt x="30" y="94"/>
                    <a:pt x="35" y="95"/>
                  </a:cubicBezTo>
                  <a:cubicBezTo>
                    <a:pt x="35" y="95"/>
                    <a:pt x="36" y="96"/>
                    <a:pt x="37" y="96"/>
                  </a:cubicBezTo>
                  <a:cubicBezTo>
                    <a:pt x="43" y="96"/>
                    <a:pt x="47" y="91"/>
                    <a:pt x="4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5168" y="216"/>
              <a:ext cx="209" cy="174"/>
            </a:xfrm>
            <a:custGeom>
              <a:avLst/>
              <a:gdLst>
                <a:gd name="T0" fmla="*/ 106 w 133"/>
                <a:gd name="T1" fmla="*/ 79 h 110"/>
                <a:gd name="T2" fmla="*/ 106 w 133"/>
                <a:gd name="T3" fmla="*/ 57 h 110"/>
                <a:gd name="T4" fmla="*/ 106 w 133"/>
                <a:gd name="T5" fmla="*/ 57 h 110"/>
                <a:gd name="T6" fmla="*/ 106 w 133"/>
                <a:gd name="T7" fmla="*/ 31 h 110"/>
                <a:gd name="T8" fmla="*/ 100 w 133"/>
                <a:gd name="T9" fmla="*/ 13 h 110"/>
                <a:gd name="T10" fmla="*/ 74 w 133"/>
                <a:gd name="T11" fmla="*/ 0 h 110"/>
                <a:gd name="T12" fmla="*/ 53 w 133"/>
                <a:gd name="T13" fmla="*/ 8 h 110"/>
                <a:gd name="T14" fmla="*/ 32 w 133"/>
                <a:gd name="T15" fmla="*/ 0 h 110"/>
                <a:gd name="T16" fmla="*/ 0 w 133"/>
                <a:gd name="T17" fmla="*/ 31 h 110"/>
                <a:gd name="T18" fmla="*/ 0 w 133"/>
                <a:gd name="T19" fmla="*/ 56 h 110"/>
                <a:gd name="T20" fmla="*/ 8 w 133"/>
                <a:gd name="T21" fmla="*/ 66 h 110"/>
                <a:gd name="T22" fmla="*/ 10 w 133"/>
                <a:gd name="T23" fmla="*/ 67 h 110"/>
                <a:gd name="T24" fmla="*/ 21 w 133"/>
                <a:gd name="T25" fmla="*/ 56 h 110"/>
                <a:gd name="T26" fmla="*/ 21 w 133"/>
                <a:gd name="T27" fmla="*/ 31 h 110"/>
                <a:gd name="T28" fmla="*/ 32 w 133"/>
                <a:gd name="T29" fmla="*/ 21 h 110"/>
                <a:gd name="T30" fmla="*/ 42 w 133"/>
                <a:gd name="T31" fmla="*/ 29 h 110"/>
                <a:gd name="T32" fmla="*/ 42 w 133"/>
                <a:gd name="T33" fmla="*/ 31 h 110"/>
                <a:gd name="T34" fmla="*/ 42 w 133"/>
                <a:gd name="T35" fmla="*/ 39 h 110"/>
                <a:gd name="T36" fmla="*/ 51 w 133"/>
                <a:gd name="T37" fmla="*/ 49 h 110"/>
                <a:gd name="T38" fmla="*/ 53 w 133"/>
                <a:gd name="T39" fmla="*/ 49 h 110"/>
                <a:gd name="T40" fmla="*/ 63 w 133"/>
                <a:gd name="T41" fmla="*/ 39 h 110"/>
                <a:gd name="T42" fmla="*/ 63 w 133"/>
                <a:gd name="T43" fmla="*/ 31 h 110"/>
                <a:gd name="T44" fmla="*/ 74 w 133"/>
                <a:gd name="T45" fmla="*/ 21 h 110"/>
                <a:gd name="T46" fmla="*/ 85 w 133"/>
                <a:gd name="T47" fmla="*/ 29 h 110"/>
                <a:gd name="T48" fmla="*/ 85 w 133"/>
                <a:gd name="T49" fmla="*/ 31 h 110"/>
                <a:gd name="T50" fmla="*/ 85 w 133"/>
                <a:gd name="T51" fmla="*/ 53 h 110"/>
                <a:gd name="T52" fmla="*/ 85 w 133"/>
                <a:gd name="T53" fmla="*/ 53 h 110"/>
                <a:gd name="T54" fmla="*/ 85 w 133"/>
                <a:gd name="T55" fmla="*/ 79 h 110"/>
                <a:gd name="T56" fmla="*/ 99 w 133"/>
                <a:gd name="T57" fmla="*/ 105 h 110"/>
                <a:gd name="T58" fmla="*/ 117 w 133"/>
                <a:gd name="T59" fmla="*/ 110 h 110"/>
                <a:gd name="T60" fmla="*/ 121 w 133"/>
                <a:gd name="T61" fmla="*/ 110 h 110"/>
                <a:gd name="T62" fmla="*/ 125 w 133"/>
                <a:gd name="T63" fmla="*/ 109 h 110"/>
                <a:gd name="T64" fmla="*/ 132 w 133"/>
                <a:gd name="T65" fmla="*/ 97 h 110"/>
                <a:gd name="T66" fmla="*/ 132 w 133"/>
                <a:gd name="T67" fmla="*/ 96 h 110"/>
                <a:gd name="T68" fmla="*/ 119 w 133"/>
                <a:gd name="T69" fmla="*/ 89 h 110"/>
                <a:gd name="T70" fmla="*/ 118 w 133"/>
                <a:gd name="T71" fmla="*/ 89 h 110"/>
                <a:gd name="T72" fmla="*/ 117 w 133"/>
                <a:gd name="T73" fmla="*/ 89 h 110"/>
                <a:gd name="T74" fmla="*/ 114 w 133"/>
                <a:gd name="T75" fmla="*/ 89 h 110"/>
                <a:gd name="T76" fmla="*/ 106 w 133"/>
                <a:gd name="T77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110">
                  <a:moveTo>
                    <a:pt x="106" y="79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5"/>
                    <a:pt x="104" y="18"/>
                    <a:pt x="100" y="13"/>
                  </a:cubicBezTo>
                  <a:cubicBezTo>
                    <a:pt x="94" y="5"/>
                    <a:pt x="85" y="0"/>
                    <a:pt x="74" y="0"/>
                  </a:cubicBezTo>
                  <a:cubicBezTo>
                    <a:pt x="66" y="0"/>
                    <a:pt x="58" y="3"/>
                    <a:pt x="53" y="8"/>
                  </a:cubicBezTo>
                  <a:cubicBezTo>
                    <a:pt x="47" y="3"/>
                    <a:pt x="40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3" y="65"/>
                    <a:pt x="8" y="66"/>
                  </a:cubicBezTo>
                  <a:cubicBezTo>
                    <a:pt x="9" y="66"/>
                    <a:pt x="10" y="67"/>
                    <a:pt x="10" y="67"/>
                  </a:cubicBezTo>
                  <a:cubicBezTo>
                    <a:pt x="16" y="67"/>
                    <a:pt x="21" y="62"/>
                    <a:pt x="21" y="5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5"/>
                    <a:pt x="26" y="21"/>
                    <a:pt x="32" y="21"/>
                  </a:cubicBezTo>
                  <a:cubicBezTo>
                    <a:pt x="37" y="21"/>
                    <a:pt x="41" y="24"/>
                    <a:pt x="42" y="29"/>
                  </a:cubicBezTo>
                  <a:cubicBezTo>
                    <a:pt x="42" y="30"/>
                    <a:pt x="42" y="31"/>
                    <a:pt x="42" y="31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44"/>
                    <a:pt x="46" y="48"/>
                    <a:pt x="51" y="49"/>
                  </a:cubicBezTo>
                  <a:cubicBezTo>
                    <a:pt x="51" y="49"/>
                    <a:pt x="52" y="49"/>
                    <a:pt x="53" y="49"/>
                  </a:cubicBezTo>
                  <a:cubicBezTo>
                    <a:pt x="59" y="49"/>
                    <a:pt x="63" y="45"/>
                    <a:pt x="63" y="39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25"/>
                    <a:pt x="68" y="21"/>
                    <a:pt x="74" y="21"/>
                  </a:cubicBezTo>
                  <a:cubicBezTo>
                    <a:pt x="79" y="21"/>
                    <a:pt x="83" y="24"/>
                    <a:pt x="85" y="29"/>
                  </a:cubicBezTo>
                  <a:cubicBezTo>
                    <a:pt x="85" y="30"/>
                    <a:pt x="85" y="31"/>
                    <a:pt x="85" y="31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89"/>
                    <a:pt x="90" y="99"/>
                    <a:pt x="99" y="105"/>
                  </a:cubicBezTo>
                  <a:cubicBezTo>
                    <a:pt x="104" y="108"/>
                    <a:pt x="110" y="110"/>
                    <a:pt x="117" y="110"/>
                  </a:cubicBezTo>
                  <a:cubicBezTo>
                    <a:pt x="118" y="110"/>
                    <a:pt x="120" y="110"/>
                    <a:pt x="121" y="110"/>
                  </a:cubicBezTo>
                  <a:cubicBezTo>
                    <a:pt x="122" y="110"/>
                    <a:pt x="124" y="109"/>
                    <a:pt x="125" y="109"/>
                  </a:cubicBezTo>
                  <a:cubicBezTo>
                    <a:pt x="130" y="108"/>
                    <a:pt x="133" y="102"/>
                    <a:pt x="132" y="97"/>
                  </a:cubicBezTo>
                  <a:cubicBezTo>
                    <a:pt x="132" y="97"/>
                    <a:pt x="132" y="97"/>
                    <a:pt x="132" y="96"/>
                  </a:cubicBezTo>
                  <a:cubicBezTo>
                    <a:pt x="131" y="91"/>
                    <a:pt x="125" y="88"/>
                    <a:pt x="119" y="89"/>
                  </a:cubicBezTo>
                  <a:cubicBezTo>
                    <a:pt x="119" y="89"/>
                    <a:pt x="119" y="89"/>
                    <a:pt x="118" y="89"/>
                  </a:cubicBezTo>
                  <a:cubicBezTo>
                    <a:pt x="118" y="89"/>
                    <a:pt x="117" y="89"/>
                    <a:pt x="117" y="89"/>
                  </a:cubicBezTo>
                  <a:cubicBezTo>
                    <a:pt x="116" y="89"/>
                    <a:pt x="115" y="89"/>
                    <a:pt x="114" y="89"/>
                  </a:cubicBezTo>
                  <a:cubicBezTo>
                    <a:pt x="109" y="88"/>
                    <a:pt x="106" y="84"/>
                    <a:pt x="10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10"/>
            <p:cNvSpPr/>
            <p:nvPr userDrawn="1"/>
          </p:nvSpPr>
          <p:spPr bwMode="auto">
            <a:xfrm>
              <a:off x="5476" y="171"/>
              <a:ext cx="32" cy="151"/>
            </a:xfrm>
            <a:custGeom>
              <a:avLst/>
              <a:gdLst>
                <a:gd name="T0" fmla="*/ 21 w 21"/>
                <a:gd name="T1" fmla="*/ 85 h 96"/>
                <a:gd name="T2" fmla="*/ 21 w 21"/>
                <a:gd name="T3" fmla="*/ 11 h 96"/>
                <a:gd name="T4" fmla="*/ 21 w 21"/>
                <a:gd name="T5" fmla="*/ 9 h 96"/>
                <a:gd name="T6" fmla="*/ 11 w 21"/>
                <a:gd name="T7" fmla="*/ 0 h 96"/>
                <a:gd name="T8" fmla="*/ 0 w 21"/>
                <a:gd name="T9" fmla="*/ 11 h 96"/>
                <a:gd name="T10" fmla="*/ 0 w 21"/>
                <a:gd name="T11" fmla="*/ 85 h 96"/>
                <a:gd name="T12" fmla="*/ 9 w 21"/>
                <a:gd name="T13" fmla="*/ 95 h 96"/>
                <a:gd name="T14" fmla="*/ 11 w 21"/>
                <a:gd name="T15" fmla="*/ 96 h 96"/>
                <a:gd name="T16" fmla="*/ 21 w 21"/>
                <a:gd name="T1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6">
                  <a:moveTo>
                    <a:pt x="21" y="85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1" y="9"/>
                  </a:cubicBezTo>
                  <a:cubicBezTo>
                    <a:pt x="20" y="4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5"/>
                  </a:cubicBezTo>
                  <a:cubicBezTo>
                    <a:pt x="9" y="95"/>
                    <a:pt x="10" y="96"/>
                    <a:pt x="11" y="96"/>
                  </a:cubicBezTo>
                  <a:cubicBezTo>
                    <a:pt x="16" y="96"/>
                    <a:pt x="21" y="91"/>
                    <a:pt x="2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11"/>
            <p:cNvSpPr/>
            <p:nvPr userDrawn="1"/>
          </p:nvSpPr>
          <p:spPr bwMode="auto">
            <a:xfrm>
              <a:off x="5523" y="171"/>
              <a:ext cx="33" cy="151"/>
            </a:xfrm>
            <a:custGeom>
              <a:avLst/>
              <a:gdLst>
                <a:gd name="T0" fmla="*/ 21 w 21"/>
                <a:gd name="T1" fmla="*/ 85 h 96"/>
                <a:gd name="T2" fmla="*/ 21 w 21"/>
                <a:gd name="T3" fmla="*/ 11 h 96"/>
                <a:gd name="T4" fmla="*/ 21 w 21"/>
                <a:gd name="T5" fmla="*/ 9 h 96"/>
                <a:gd name="T6" fmla="*/ 11 w 21"/>
                <a:gd name="T7" fmla="*/ 0 h 96"/>
                <a:gd name="T8" fmla="*/ 0 w 21"/>
                <a:gd name="T9" fmla="*/ 11 h 96"/>
                <a:gd name="T10" fmla="*/ 0 w 21"/>
                <a:gd name="T11" fmla="*/ 85 h 96"/>
                <a:gd name="T12" fmla="*/ 8 w 21"/>
                <a:gd name="T13" fmla="*/ 95 h 96"/>
                <a:gd name="T14" fmla="*/ 11 w 21"/>
                <a:gd name="T15" fmla="*/ 96 h 96"/>
                <a:gd name="T16" fmla="*/ 21 w 21"/>
                <a:gd name="T1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6">
                  <a:moveTo>
                    <a:pt x="21" y="85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1" y="9"/>
                  </a:cubicBezTo>
                  <a:cubicBezTo>
                    <a:pt x="20" y="4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8" y="95"/>
                  </a:cubicBezTo>
                  <a:cubicBezTo>
                    <a:pt x="9" y="95"/>
                    <a:pt x="10" y="96"/>
                    <a:pt x="11" y="96"/>
                  </a:cubicBezTo>
                  <a:cubicBezTo>
                    <a:pt x="16" y="96"/>
                    <a:pt x="21" y="91"/>
                    <a:pt x="2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5AC6-34AC-4EA2-A012-B11BC4470F9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89B-1487-43E3-9E76-F8D8F37DA8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07160" y="2356485"/>
            <a:ext cx="9377680" cy="973455"/>
          </a:xfrm>
          <a:noFill/>
          <a:ln>
            <a:noFill/>
          </a:ln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pitchFamily="34" charset="-122"/>
              </a:rPr>
              <a:t>Shein  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微软雅黑" panose="020B0503020204020204" pitchFamily="34" charset="-122"/>
              </a:rPr>
              <a:t>服务建模与分析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977640" y="3441065"/>
            <a:ext cx="4644390" cy="6470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指导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老师：徐晓飞</a:t>
            </a:r>
            <a:endParaRPr lang="zh-CN" altLang="en-US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977640" y="4765675"/>
            <a:ext cx="4644390" cy="647065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汇报人：臧德阳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rcRect t="1073" r="307" b="1117"/>
          <a:stretch>
            <a:fillRect/>
          </a:stretch>
        </p:blipFill>
        <p:spPr>
          <a:xfrm>
            <a:off x="142240" y="1308100"/>
            <a:ext cx="11443970" cy="46640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5655" y="1283335"/>
            <a:ext cx="98240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与传统快时尚ZARA、快时尚跨境电商ZAFUL相比，SHEIN在产品端的优势体现在：更低价、更快、更多、更时尚。上新数量（多）和频次（快）的提升能更广泛地洞察消费者需求，测款押中爆款的概率提升（时尚），通过后续追单，单件成本大幅降低的同时库存风险降低，与性价比策略（低价）形成正循环。</a:t>
            </a:r>
          </a:p>
          <a:p>
            <a:r>
              <a:rPr lang="zh-CN" altLang="en-US"/>
              <a:t> （1）产品定位“极致性价比”，与经典快时尚ZARA、竞争对手Zaful</a:t>
            </a:r>
          </a:p>
          <a:p>
            <a:r>
              <a:rPr lang="zh-CN" altLang="en-US"/>
              <a:t>的类似款式相比，SHEIN价格更低。 </a:t>
            </a:r>
          </a:p>
          <a:p>
            <a:r>
              <a:rPr lang="zh-CN" altLang="en-US"/>
              <a:t> （2）产品上新“更快”、“更多”，ZARA每周2次上新，而SHEIN、Zaful每日上新；ZARA每年上新约1.2万款，截至2021年7月18日，一周内SHEIN上新SKU为3.4万款，Zaful为0.2万款。</a:t>
            </a:r>
          </a:p>
          <a:p>
            <a:r>
              <a:rPr lang="zh-CN" altLang="en-US"/>
              <a:t>（3）产品更“时尚”，体现在其爆款率约50%、滞销率约10%。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098290"/>
            <a:ext cx="4795520" cy="18942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6625" y="892175"/>
            <a:ext cx="91198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/>
              <a:t>SHEIN的C2M 模式：低成本高频大量上新，在对话消费者的过程中以小单快返模式不断试错、迭代产品。 </a:t>
            </a:r>
          </a:p>
          <a:p>
            <a:r>
              <a:rPr lang="zh-CN" altLang="en-US" sz="1600"/>
              <a:t>（1）根据前端用户需求进行产品设计，全覆盖流行。</a:t>
            </a:r>
          </a:p>
          <a:p>
            <a:r>
              <a:rPr lang="zh-CN" altLang="en-US" sz="1600"/>
              <a:t> • 首先，通过大数据和线下店洞察用户需求，即利用爬虫、Goggle trend finder获得竞品、国家热门时尚网站、Facebook的单品销量、定价、颜色、款式、面料，同时通过买手团队线下店辅助获取时尚元素；其次由自有设计团队（超800人，覆盖60%以上的订单）通过线上系统自由组合已掌握的流行元素并迅速出版，或由有设计能力的工厂供款、买手选款。 </a:t>
            </a:r>
          </a:p>
          <a:p>
            <a:r>
              <a:rPr lang="zh-CN" altLang="en-US" sz="1600"/>
              <a:t>（2）后端供应链小单快返支撑下，测款更精准匹配消费者需求。</a:t>
            </a:r>
          </a:p>
          <a:p>
            <a:r>
              <a:rPr lang="zh-CN" altLang="en-US" sz="1600"/>
              <a:t> • 在小单快反的供应链体系支撑下可以仅生产100件样衣进行打版，样衣经过摄影团队精选模特和精拍精修后迅速上线测款；</a:t>
            </a:r>
          </a:p>
          <a:p>
            <a:r>
              <a:rPr lang="zh-CN" altLang="en-US" sz="1600"/>
              <a:t>• 将终端用户反馈的数据用来指导生产、定价与供应链，产品。例如，订单较小的产品将重新进入设计中心进行元素拆解重新设计，订单较大的产品将按需进行小单快返生产。</a:t>
            </a:r>
          </a:p>
          <a:p>
            <a:r>
              <a:rPr lang="zh-CN" altLang="en-US" sz="1600">
                <a:sym typeface="+mn-ea"/>
              </a:rPr>
              <a:t>ZARA以拆解时装秀元素为主，而SHEIN的元素收集以大数据为主，覆盖更广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589" r="547"/>
          <a:stretch>
            <a:fillRect/>
          </a:stretch>
        </p:blipFill>
        <p:spPr>
          <a:xfrm>
            <a:off x="1934210" y="4249420"/>
            <a:ext cx="6579235" cy="2365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130175" y="924560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20859" y="3350068"/>
            <a:ext cx="3917315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000" b="1">
                <a:solidFill>
                  <a:srgbClr val="005CA7"/>
                </a:solidFill>
              </a:rPr>
              <a:t>3.</a:t>
            </a:r>
            <a:r>
              <a:rPr lang="zh-CN" altLang="en-US" sz="6000" b="1">
                <a:solidFill>
                  <a:srgbClr val="005CA7"/>
                </a:solidFill>
              </a:rPr>
              <a:t>业务架构</a:t>
            </a:r>
          </a:p>
        </p:txBody>
      </p:sp>
      <p:sp>
        <p:nvSpPr>
          <p:cNvPr id="18" name="矩形 17"/>
          <p:cNvSpPr/>
          <p:nvPr/>
        </p:nvSpPr>
        <p:spPr>
          <a:xfrm>
            <a:off x="4740594" y="4433672"/>
            <a:ext cx="309181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Project Instruction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65934" y="193151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1610" y="1083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服务系统要素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1656080" y="1329055"/>
          <a:ext cx="8463280" cy="50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606290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410" y="2423795"/>
            <a:ext cx="3340735" cy="2590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840" y="1330325"/>
            <a:ext cx="11904980" cy="45231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/>
              <a:t>Shein 的服务参与者：</a:t>
            </a:r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</a:rPr>
              <a:t>顾客：</a:t>
            </a:r>
            <a:r>
              <a:rPr lang="zh-CN" altLang="en-US"/>
              <a:t>顾客是 Shein 服务的核心参与者，他们通过 Shein 官网或 APP 等渠道进行下单、支付、评价等操作，享受 </a:t>
            </a:r>
          </a:p>
          <a:p>
            <a:pPr algn="l"/>
            <a:r>
              <a:rPr lang="zh-CN" altLang="en-US"/>
              <a:t>Shein 提供的商品、物流和客服等服务。</a:t>
            </a:r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供应商：</a:t>
            </a:r>
            <a:r>
              <a:rPr lang="zh-CN" altLang="en-US"/>
              <a:t>供应商是 Shein 的重要服务提供者之一，他们为 Shein 提供产品、原材料、生产加工等服务。Shein 与全球</a:t>
            </a:r>
          </a:p>
          <a:p>
            <a:pPr algn="l"/>
            <a:r>
              <a:rPr lang="zh-CN" altLang="en-US"/>
              <a:t>各地的供应商建立了合作关系，通过优秀的供应链管理和采购策略，实现商品的快速上架和更新。</a:t>
            </a:r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物流公司：</a:t>
            </a:r>
            <a:r>
              <a:rPr lang="zh-CN" altLang="en-US"/>
              <a:t>物流公司是 Shein 的另一个重要服务提供者，他们承担着商品仓储、分拣、配送等环节。Shein 与全球各</a:t>
            </a:r>
          </a:p>
          <a:p>
            <a:pPr algn="l"/>
            <a:r>
              <a:rPr lang="zh-CN" altLang="en-US"/>
              <a:t>地的物流公司合作，通过多种物流模式和技术手段，为顾客提供快捷、高效、便捷的物流服务。</a:t>
            </a:r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客服团队：</a:t>
            </a:r>
            <a:r>
              <a:rPr lang="zh-CN" altLang="en-US"/>
              <a:t>客服团队是 Shein 的重要服务参与者之一，他们承担着顾客服务、投诉处理、售后维护等工作。Shein 的</a:t>
            </a:r>
          </a:p>
          <a:p>
            <a:pPr algn="l"/>
            <a:r>
              <a:rPr lang="zh-CN" altLang="en-US"/>
              <a:t>客服团队通过多种渠道为顾客提供贴心、专业、高效的服务，帮助顾客解决各种问题和疑虑。</a:t>
            </a:r>
          </a:p>
          <a:p>
            <a:pPr algn="l"/>
            <a:endParaRPr lang="zh-CN" altLang="en-US"/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5.</a:t>
            </a:r>
            <a:r>
              <a:rPr lang="zh-CN" altLang="en-US">
                <a:solidFill>
                  <a:srgbClr val="FF0000"/>
                </a:solidFill>
              </a:rPr>
              <a:t>市场推广团队：</a:t>
            </a:r>
            <a:r>
              <a:rPr lang="zh-CN" altLang="en-US"/>
              <a:t>市场推广团队是 Shein 的重要服务参与者之一，负责品牌宣传、用户增长、社交媒体营销等工作。</a:t>
            </a:r>
          </a:p>
          <a:p>
            <a:pPr algn="l"/>
            <a:r>
              <a:rPr lang="zh-CN" altLang="en-US"/>
              <a:t>通过多种市场策略和营销手段，市场推广团队帮助 Shein 不断扩大影响力，吸引更多的顾客参与到 Shein 的服务中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8950" y="1390650"/>
            <a:ext cx="1086104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Shein 的服务资源：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</a:rPr>
              <a:t>供应链资源：</a:t>
            </a:r>
            <a:r>
              <a:rPr lang="zh-CN" altLang="en-US"/>
              <a:t>Shein 与全球各地的供应商建立了合作关系，通过自主研发的采购管理系统和供应链管理系统，实现了商品的快速上架和更新，为顾客提供了多样化、时尚化的商品选择。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技术资源：</a:t>
            </a:r>
            <a:r>
              <a:rPr lang="zh-CN" altLang="en-US"/>
              <a:t>Shein 拥有一支强大的技术团队，自主研发了多个技术平台和系统，包括网站、APP、后台管理系统等，为顾客提供了便捷、快速、安全的购物体验。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物流资源：</a:t>
            </a:r>
            <a:r>
              <a:rPr lang="zh-CN" altLang="en-US"/>
              <a:t>Shein 与全球多家物流公司合作，通过多种物流模式和技术手段，实现了商品的高效配送，为顾客提供了及时、准确的物流服务。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人力资源：</a:t>
            </a:r>
            <a:r>
              <a:rPr lang="zh-CN" altLang="en-US"/>
              <a:t>Shein 拥有一支专业、高效的团队，包括采购、设计、生产、物流、客服、市场等多个部门，为顾客提供了全方位的服务保障。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5.</a:t>
            </a:r>
            <a:r>
              <a:rPr lang="zh-CN" altLang="en-US">
                <a:solidFill>
                  <a:srgbClr val="FF0000"/>
                </a:solidFill>
              </a:rPr>
              <a:t>品牌资源</a:t>
            </a:r>
            <a:r>
              <a:rPr lang="zh-CN" altLang="en-US"/>
              <a:t>：Shein 是一家知名的时尚电商品牌，通过多年的市场推广和品牌积累，建立了良好的品牌声誉和忠诚度，为顾客提供了可信赖的购物体验。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4360" y="1138555"/>
            <a:ext cx="1100328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Shein 的服务信息：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1.</a:t>
            </a:r>
            <a:r>
              <a:rPr lang="zh-CN" altLang="en-US">
                <a:solidFill>
                  <a:srgbClr val="FF0000"/>
                </a:solidFill>
              </a:rPr>
              <a:t>商品信息：</a:t>
            </a:r>
            <a:r>
              <a:rPr lang="zh-CN" altLang="en-US"/>
              <a:t>Shein 提供的商品信息包括商品名称、价格、材质、尺码、颜色、图片、商品详情等，以及商品的库存情况、销售情况等。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2.</a:t>
            </a:r>
            <a:r>
              <a:rPr lang="zh-CN" altLang="en-US">
                <a:solidFill>
                  <a:srgbClr val="FF0000"/>
                </a:solidFill>
              </a:rPr>
              <a:t>物流信息：</a:t>
            </a:r>
            <a:r>
              <a:rPr lang="zh-CN" altLang="en-US"/>
              <a:t>顾客可以通过 Shein 的物流信息系统查询商品的配送状态，包括订单处理、出库、运输、签收等信息，同时还提供物流跟踪服务和物流查询工具。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zh-CN" altLang="en-US">
                <a:solidFill>
                  <a:srgbClr val="FF0000"/>
                </a:solidFill>
              </a:rPr>
              <a:t>交易信息：</a:t>
            </a:r>
            <a:r>
              <a:rPr lang="zh-CN" altLang="en-US"/>
              <a:t>Shein 提供订单管理系统和支付系统，顾客可以在系统中查询订单状态、交易记录、发票信息等，也可以进行订单取消、退换货等操作。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zh-CN" altLang="en-US">
                <a:solidFill>
                  <a:srgbClr val="FF0000"/>
                </a:solidFill>
              </a:rPr>
              <a:t>客户服务信息：</a:t>
            </a:r>
            <a:r>
              <a:rPr lang="zh-CN" altLang="en-US"/>
              <a:t>Shein 提供在线客服系统和电话客服系统，顾客可以在服务系统中咨询商品信息、订单问题、退换货政策等，还可以获得售后服务支持。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5.</a:t>
            </a:r>
            <a:r>
              <a:rPr lang="zh-CN" altLang="en-US">
                <a:solidFill>
                  <a:srgbClr val="FF0000"/>
                </a:solidFill>
              </a:rPr>
              <a:t>促销信息：</a:t>
            </a:r>
            <a:r>
              <a:rPr lang="zh-CN" altLang="en-US"/>
              <a:t>Shein 提供各种促销活动，包括折扣、优惠券、赠品、积分等，同时还提供专属优惠活动和限时抢购活动，吸引顾客下单购买。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6.</a:t>
            </a:r>
            <a:r>
              <a:rPr lang="zh-CN" altLang="en-US">
                <a:solidFill>
                  <a:srgbClr val="FF0000"/>
                </a:solidFill>
              </a:rPr>
              <a:t>社区信息：</a:t>
            </a:r>
            <a:r>
              <a:rPr lang="zh-CN" altLang="en-US"/>
              <a:t>Shein 建立了社区平台，包括社交媒体、论坛、博客等，顾客可以在社区中与其他用户交流、分享购物心得、参与社区活动等。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259840"/>
            <a:ext cx="11761470" cy="53543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shein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的</a:t>
            </a:r>
            <a:r>
              <a:rPr lang="zh-CN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服务交互行为：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1.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浏览商品：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顾客可以通过 Shein 的网站或移动应用程序浏览商品信息，包括商品图片、名称、价格、颜色、尺码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、材质、详情等。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2.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添加购物车：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顾客可以将心仪的商品添加到购物车中，方便随时查看和修改，同时 Shein 还提供推荐商品等功能，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帮助顾客快速找到心仪的商品。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3.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下单购买：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顾客可以在 Shein 的网站或移动应用程序中下单购买商品，选择支付方式、填写收货地址等信息，并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通过订单管理系统跟踪订单状态。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4.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评价商品：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顾客可以在 Shein 的网站或移动应用程序中对购买的商品进行评价，包括商品质量、尺码、款式、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颜色等方面的评价，帮助其他顾客了解商品信息。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5.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退换货：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如果顾客对商品不满意，可以在 Shein 的网站或移动应用程序中发起退换货申请，通过客服系统沟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通处理退换货流程，帮助顾客解决售后问题。</a:t>
            </a:r>
          </a:p>
          <a:p>
            <a:pPr algn="l"/>
            <a:endParaRPr lang="zh-CN" altLang="en-US">
              <a:solidFill>
                <a:schemeClr val="tx2"/>
              </a:solidFill>
              <a:ea typeface="微软雅黑" panose="020B0503020204020204" pitchFamily="34" charset="-122"/>
              <a:cs typeface="Calibri" panose="020F0502020204030204"/>
              <a:sym typeface="+mn-ea"/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6.</a:t>
            </a:r>
            <a:r>
              <a:rPr lang="zh-CN" altLang="en-US">
                <a:solidFill>
                  <a:srgbClr val="FF0000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社区交互：</a:t>
            </a:r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Shein 建立了社区平台，顾客可以在社区中与其他用户交流、分享购物心得、参与社区活动等</a:t>
            </a:r>
          </a:p>
          <a:p>
            <a:pPr algn="l"/>
            <a:r>
              <a:rPr lang="zh-CN" altLang="en-US">
                <a:solidFill>
                  <a:schemeClr val="tx2"/>
                </a:solidFill>
                <a:ea typeface="微软雅黑" panose="020B0503020204020204" pitchFamily="34" charset="-122"/>
                <a:cs typeface="Calibri" panose="020F0502020204030204"/>
                <a:sym typeface="+mn-ea"/>
              </a:rPr>
              <a:t>，通过社区交互获得更多的购物体验和服务支持。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1030" y="7727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SHEIN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的服务蓝图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537210" y="5358765"/>
            <a:ext cx="11383010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右箭头 5"/>
          <p:cNvSpPr/>
          <p:nvPr/>
        </p:nvSpPr>
        <p:spPr>
          <a:xfrm>
            <a:off x="537210" y="4263390"/>
            <a:ext cx="11383010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右箭头 6"/>
          <p:cNvSpPr/>
          <p:nvPr/>
        </p:nvSpPr>
        <p:spPr>
          <a:xfrm>
            <a:off x="537210" y="3129915"/>
            <a:ext cx="11382375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5934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支持进程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4794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36798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0" y="2516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用户历程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1614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有形展示</a:t>
            </a:r>
          </a:p>
        </p:txBody>
      </p:sp>
      <p:sp>
        <p:nvSpPr>
          <p:cNvPr id="19" name="流程图: 过程 18"/>
          <p:cNvSpPr/>
          <p:nvPr/>
        </p:nvSpPr>
        <p:spPr>
          <a:xfrm>
            <a:off x="1472565" y="580136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搜索系统</a:t>
            </a:r>
          </a:p>
        </p:txBody>
      </p:sp>
      <p:sp>
        <p:nvSpPr>
          <p:cNvPr id="20" name="流程图: 过程 19"/>
          <p:cNvSpPr/>
          <p:nvPr/>
        </p:nvSpPr>
        <p:spPr>
          <a:xfrm>
            <a:off x="2944299" y="467042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根据数据库储存的用户个人数据执行推荐算法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2974779" y="35464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商城个性化推荐</a:t>
            </a:r>
          </a:p>
        </p:txBody>
      </p:sp>
      <p:sp>
        <p:nvSpPr>
          <p:cNvPr id="22" name="流程图: 过程 21"/>
          <p:cNvSpPr/>
          <p:nvPr/>
        </p:nvSpPr>
        <p:spPr>
          <a:xfrm>
            <a:off x="2944397" y="237553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用户浏览</a:t>
            </a:r>
          </a:p>
          <a:p>
            <a:pPr algn="ctr"/>
            <a:r>
              <a:rPr lang="zh-CN" altLang="en-US" sz="1400"/>
              <a:t>推荐商品</a:t>
            </a:r>
          </a:p>
        </p:txBody>
      </p:sp>
      <p:sp>
        <p:nvSpPr>
          <p:cNvPr id="23" name="流程图: 过程 22"/>
          <p:cNvSpPr/>
          <p:nvPr/>
        </p:nvSpPr>
        <p:spPr>
          <a:xfrm>
            <a:off x="2974975" y="147256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推荐商品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橱</a:t>
            </a:r>
            <a:r>
              <a:rPr lang="zh-CN" altLang="en-US" sz="1400">
                <a:solidFill>
                  <a:schemeClr val="tx2"/>
                </a:solidFill>
              </a:rPr>
              <a:t>窗页面</a:t>
            </a:r>
          </a:p>
        </p:txBody>
      </p:sp>
      <p:sp>
        <p:nvSpPr>
          <p:cNvPr id="24" name="流程图: 过程 23"/>
          <p:cNvSpPr/>
          <p:nvPr/>
        </p:nvSpPr>
        <p:spPr>
          <a:xfrm>
            <a:off x="2974975" y="580136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推荐系统</a:t>
            </a:r>
          </a:p>
        </p:txBody>
      </p:sp>
      <p:sp>
        <p:nvSpPr>
          <p:cNvPr id="25" name="流程图: 过程 24"/>
          <p:cNvSpPr/>
          <p:nvPr/>
        </p:nvSpPr>
        <p:spPr>
          <a:xfrm>
            <a:off x="1472663" y="4687668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对同一标签的商品进行打分、排序</a:t>
            </a:r>
          </a:p>
        </p:txBody>
      </p:sp>
      <p:sp>
        <p:nvSpPr>
          <p:cNvPr id="26" name="流程图: 过程 25"/>
          <p:cNvSpPr/>
          <p:nvPr/>
        </p:nvSpPr>
        <p:spPr>
          <a:xfrm>
            <a:off x="1471734" y="356298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按一定的顺序展示用户搜索商品</a:t>
            </a:r>
          </a:p>
        </p:txBody>
      </p:sp>
      <p:sp>
        <p:nvSpPr>
          <p:cNvPr id="27" name="流程图: 过程 26"/>
          <p:cNvSpPr/>
          <p:nvPr/>
        </p:nvSpPr>
        <p:spPr>
          <a:xfrm>
            <a:off x="1471832" y="238315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用户搜索，查看结果</a:t>
            </a:r>
          </a:p>
        </p:txBody>
      </p:sp>
      <p:sp>
        <p:nvSpPr>
          <p:cNvPr id="29" name="流程图: 过程 28"/>
          <p:cNvSpPr/>
          <p:nvPr/>
        </p:nvSpPr>
        <p:spPr>
          <a:xfrm>
            <a:off x="1471930" y="148463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搜索展示页面</a:t>
            </a:r>
          </a:p>
        </p:txBody>
      </p:sp>
      <p:sp>
        <p:nvSpPr>
          <p:cNvPr id="30" name="流程图: 过程 29"/>
          <p:cNvSpPr/>
          <p:nvPr/>
        </p:nvSpPr>
        <p:spPr>
          <a:xfrm>
            <a:off x="4552950" y="57562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第三方</a:t>
            </a:r>
          </a:p>
          <a:p>
            <a:pPr algn="ctr"/>
            <a:r>
              <a:rPr lang="zh-CN" sz="1400"/>
              <a:t>支付系统</a:t>
            </a:r>
          </a:p>
        </p:txBody>
      </p:sp>
      <p:sp>
        <p:nvSpPr>
          <p:cNvPr id="31" name="流程图: 过程 30"/>
          <p:cNvSpPr/>
          <p:nvPr/>
        </p:nvSpPr>
        <p:spPr>
          <a:xfrm>
            <a:off x="4539372" y="4673698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订单审核</a:t>
            </a:r>
          </a:p>
        </p:txBody>
      </p:sp>
      <p:sp>
        <p:nvSpPr>
          <p:cNvPr id="32" name="流程图: 过程 31"/>
          <p:cNvSpPr/>
          <p:nvPr/>
        </p:nvSpPr>
        <p:spPr>
          <a:xfrm>
            <a:off x="4530580" y="3553558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dirty="0"/>
              <a:t>用户确认订单信息并支付</a:t>
            </a:r>
          </a:p>
        </p:txBody>
      </p:sp>
      <p:sp>
        <p:nvSpPr>
          <p:cNvPr id="33" name="流程图: 过程 32"/>
          <p:cNvSpPr/>
          <p:nvPr/>
        </p:nvSpPr>
        <p:spPr>
          <a:xfrm>
            <a:off x="4517782" y="236156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输入密码或人脸识别进行支付操作</a:t>
            </a:r>
          </a:p>
        </p:txBody>
      </p:sp>
      <p:sp>
        <p:nvSpPr>
          <p:cNvPr id="34" name="流程图: 过程 33"/>
          <p:cNvSpPr/>
          <p:nvPr/>
        </p:nvSpPr>
        <p:spPr>
          <a:xfrm>
            <a:off x="4552950" y="148463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支付页面</a:t>
            </a:r>
          </a:p>
        </p:txBody>
      </p:sp>
      <p:sp>
        <p:nvSpPr>
          <p:cNvPr id="35" name="流程图: 过程 34"/>
          <p:cNvSpPr/>
          <p:nvPr/>
        </p:nvSpPr>
        <p:spPr>
          <a:xfrm>
            <a:off x="6100445" y="57562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购物车</a:t>
            </a:r>
          </a:p>
          <a:p>
            <a:pPr algn="ctr"/>
            <a:r>
              <a:rPr lang="zh-CN" sz="1400"/>
              <a:t>数据库</a:t>
            </a:r>
          </a:p>
        </p:txBody>
      </p:sp>
      <p:sp>
        <p:nvSpPr>
          <p:cNvPr id="36" name="流程图: 过程 35"/>
          <p:cNvSpPr/>
          <p:nvPr/>
        </p:nvSpPr>
        <p:spPr>
          <a:xfrm>
            <a:off x="6096000" y="4687766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将商品信息加入购物车数据库</a:t>
            </a:r>
          </a:p>
        </p:txBody>
      </p:sp>
      <p:sp>
        <p:nvSpPr>
          <p:cNvPr id="37" name="流程图: 过程 36"/>
          <p:cNvSpPr/>
          <p:nvPr/>
        </p:nvSpPr>
        <p:spPr>
          <a:xfrm>
            <a:off x="6082861" y="35464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展示购物车</a:t>
            </a:r>
          </a:p>
        </p:txBody>
      </p:sp>
      <p:sp>
        <p:nvSpPr>
          <p:cNvPr id="38" name="流程图: 过程 37"/>
          <p:cNvSpPr/>
          <p:nvPr/>
        </p:nvSpPr>
        <p:spPr>
          <a:xfrm>
            <a:off x="6078416" y="23653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加入购物车或查看其中的商品</a:t>
            </a:r>
          </a:p>
        </p:txBody>
      </p:sp>
      <p:sp>
        <p:nvSpPr>
          <p:cNvPr id="39" name="流程图: 过程 38"/>
          <p:cNvSpPr/>
          <p:nvPr/>
        </p:nvSpPr>
        <p:spPr>
          <a:xfrm>
            <a:off x="6096000" y="147256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购物车页面</a:t>
            </a:r>
          </a:p>
        </p:txBody>
      </p:sp>
      <p:sp>
        <p:nvSpPr>
          <p:cNvPr id="40" name="流程图: 过程 39"/>
          <p:cNvSpPr/>
          <p:nvPr/>
        </p:nvSpPr>
        <p:spPr>
          <a:xfrm>
            <a:off x="7613650" y="573468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第三方物流服务提供商</a:t>
            </a:r>
          </a:p>
        </p:txBody>
      </p:sp>
      <p:sp>
        <p:nvSpPr>
          <p:cNvPr id="41" name="流程图: 过程 40"/>
          <p:cNvSpPr/>
          <p:nvPr/>
        </p:nvSpPr>
        <p:spPr>
          <a:xfrm>
            <a:off x="7608668" y="4664906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商品的装配与运输</a:t>
            </a:r>
          </a:p>
        </p:txBody>
      </p:sp>
      <p:sp>
        <p:nvSpPr>
          <p:cNvPr id="42" name="流程图: 过程 41"/>
          <p:cNvSpPr/>
          <p:nvPr/>
        </p:nvSpPr>
        <p:spPr>
          <a:xfrm>
            <a:off x="7599974" y="356298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商品送货与订单信息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7591084" y="235394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客户查看物流信息</a:t>
            </a:r>
          </a:p>
        </p:txBody>
      </p:sp>
      <p:sp>
        <p:nvSpPr>
          <p:cNvPr id="44" name="流程图: 过程 43"/>
          <p:cNvSpPr/>
          <p:nvPr/>
        </p:nvSpPr>
        <p:spPr>
          <a:xfrm>
            <a:off x="7613015" y="148463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物流收货</a:t>
            </a:r>
          </a:p>
          <a:p>
            <a:pPr algn="ctr"/>
            <a:r>
              <a:rPr lang="zh-CN" sz="1400">
                <a:solidFill>
                  <a:schemeClr val="tx1"/>
                </a:solidFill>
              </a:rPr>
              <a:t>信息页面</a:t>
            </a:r>
          </a:p>
        </p:txBody>
      </p:sp>
      <p:sp>
        <p:nvSpPr>
          <p:cNvPr id="45" name="流程图: 过程 44"/>
          <p:cNvSpPr/>
          <p:nvPr/>
        </p:nvSpPr>
        <p:spPr>
          <a:xfrm>
            <a:off x="9130030" y="147256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在线客服</a:t>
            </a:r>
          </a:p>
          <a:p>
            <a:pPr algn="ctr"/>
            <a:r>
              <a:rPr lang="zh-CN" sz="1400">
                <a:solidFill>
                  <a:schemeClr val="tx1"/>
                </a:solidFill>
              </a:rPr>
              <a:t>服务页面</a:t>
            </a:r>
          </a:p>
        </p:txBody>
      </p:sp>
      <p:sp>
        <p:nvSpPr>
          <p:cNvPr id="46" name="流程图: 过程 45"/>
          <p:cNvSpPr/>
          <p:nvPr/>
        </p:nvSpPr>
        <p:spPr>
          <a:xfrm>
            <a:off x="9121238" y="235394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咨询</a:t>
            </a:r>
          </a:p>
        </p:txBody>
      </p:sp>
      <p:sp>
        <p:nvSpPr>
          <p:cNvPr id="47" name="流程图: 过程 46"/>
          <p:cNvSpPr/>
          <p:nvPr/>
        </p:nvSpPr>
        <p:spPr>
          <a:xfrm>
            <a:off x="9130030" y="354647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客服解答</a:t>
            </a:r>
          </a:p>
          <a:p>
            <a:pPr algn="ctr"/>
            <a:r>
              <a:rPr lang="zh-CN" sz="1400"/>
              <a:t>客户问题</a:t>
            </a:r>
          </a:p>
        </p:txBody>
      </p:sp>
      <p:sp>
        <p:nvSpPr>
          <p:cNvPr id="48" name="流程图: 过程 47"/>
          <p:cNvSpPr/>
          <p:nvPr/>
        </p:nvSpPr>
        <p:spPr>
          <a:xfrm>
            <a:off x="9138822" y="4664906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在线客服</a:t>
            </a:r>
          </a:p>
          <a:p>
            <a:pPr algn="ctr"/>
            <a:r>
              <a:rPr lang="zh-CN" sz="1400"/>
              <a:t>在线等候</a:t>
            </a:r>
          </a:p>
        </p:txBody>
      </p:sp>
      <p:sp>
        <p:nvSpPr>
          <p:cNvPr id="49" name="流程图: 过程 48"/>
          <p:cNvSpPr/>
          <p:nvPr/>
        </p:nvSpPr>
        <p:spPr>
          <a:xfrm>
            <a:off x="9147614" y="575437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客服</a:t>
            </a:r>
          </a:p>
          <a:p>
            <a:pPr algn="ctr"/>
            <a:r>
              <a:rPr lang="zh-CN" sz="1400"/>
              <a:t>管理系统</a:t>
            </a:r>
          </a:p>
        </p:txBody>
      </p:sp>
      <p:sp>
        <p:nvSpPr>
          <p:cNvPr id="50" name="流程图: 过程 49"/>
          <p:cNvSpPr/>
          <p:nvPr/>
        </p:nvSpPr>
        <p:spPr>
          <a:xfrm>
            <a:off x="10573628" y="576643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商品评价</a:t>
            </a:r>
          </a:p>
          <a:p>
            <a:pPr algn="ctr"/>
            <a:r>
              <a:rPr lang="zh-CN" sz="1400"/>
              <a:t>系统</a:t>
            </a:r>
          </a:p>
        </p:txBody>
      </p:sp>
      <p:sp>
        <p:nvSpPr>
          <p:cNvPr id="52" name="流程图: 过程 51"/>
          <p:cNvSpPr/>
          <p:nvPr/>
        </p:nvSpPr>
        <p:spPr>
          <a:xfrm>
            <a:off x="10544614" y="355600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商品展示客户历史评价</a:t>
            </a:r>
          </a:p>
        </p:txBody>
      </p:sp>
      <p:sp>
        <p:nvSpPr>
          <p:cNvPr id="53" name="流程图: 过程 52"/>
          <p:cNvSpPr/>
          <p:nvPr/>
        </p:nvSpPr>
        <p:spPr>
          <a:xfrm>
            <a:off x="10538460" y="2375535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客户填写</a:t>
            </a:r>
          </a:p>
          <a:p>
            <a:pPr algn="ctr"/>
            <a:r>
              <a:rPr lang="zh-CN" sz="1400"/>
              <a:t>购买评价</a:t>
            </a:r>
          </a:p>
        </p:txBody>
      </p:sp>
      <p:sp>
        <p:nvSpPr>
          <p:cNvPr id="54" name="流程图: 过程 53"/>
          <p:cNvSpPr/>
          <p:nvPr/>
        </p:nvSpPr>
        <p:spPr>
          <a:xfrm>
            <a:off x="10527030" y="1484630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评价页面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442460" y="774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cxnSp>
        <p:nvCxnSpPr>
          <p:cNvPr id="4" name="直接箭头连接符 3"/>
          <p:cNvCxnSpPr>
            <a:stCxn id="19" idx="0"/>
            <a:endCxn id="20" idx="2"/>
          </p:cNvCxnSpPr>
          <p:nvPr/>
        </p:nvCxnSpPr>
        <p:spPr>
          <a:xfrm flipV="1">
            <a:off x="2032318" y="5305425"/>
            <a:ext cx="1471930" cy="49593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28" name="直接箭头连接符 27"/>
          <p:cNvCxnSpPr>
            <a:stCxn id="20" idx="0"/>
            <a:endCxn id="21" idx="2"/>
          </p:cNvCxnSpPr>
          <p:nvPr/>
        </p:nvCxnSpPr>
        <p:spPr>
          <a:xfrm flipV="1">
            <a:off x="3504687" y="4181475"/>
            <a:ext cx="30480" cy="48895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55" name="直接箭头连接符 54"/>
          <p:cNvCxnSpPr>
            <a:stCxn id="21" idx="0"/>
            <a:endCxn id="22" idx="2"/>
          </p:cNvCxnSpPr>
          <p:nvPr/>
        </p:nvCxnSpPr>
        <p:spPr>
          <a:xfrm flipH="1" flipV="1">
            <a:off x="3504687" y="3010535"/>
            <a:ext cx="30480" cy="53594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58" name="直接箭头连接符 57"/>
          <p:cNvCxnSpPr>
            <a:stCxn id="24" idx="0"/>
            <a:endCxn id="25" idx="2"/>
          </p:cNvCxnSpPr>
          <p:nvPr/>
        </p:nvCxnSpPr>
        <p:spPr>
          <a:xfrm flipH="1" flipV="1">
            <a:off x="2032318" y="5322570"/>
            <a:ext cx="1502410" cy="478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60" name="直接箭头连接符 59"/>
          <p:cNvCxnSpPr>
            <a:stCxn id="25" idx="0"/>
            <a:endCxn id="26" idx="2"/>
          </p:cNvCxnSpPr>
          <p:nvPr/>
        </p:nvCxnSpPr>
        <p:spPr>
          <a:xfrm flipH="1" flipV="1">
            <a:off x="2031781" y="4198083"/>
            <a:ext cx="635" cy="4895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62" name="直接箭头连接符 61"/>
          <p:cNvCxnSpPr>
            <a:stCxn id="26" idx="0"/>
            <a:endCxn id="27" idx="2"/>
          </p:cNvCxnSpPr>
          <p:nvPr/>
        </p:nvCxnSpPr>
        <p:spPr>
          <a:xfrm flipV="1">
            <a:off x="2032122" y="3018155"/>
            <a:ext cx="0" cy="54483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/>
          <p:cNvCxnSpPr>
            <a:stCxn id="32" idx="0"/>
            <a:endCxn id="33" idx="2"/>
          </p:cNvCxnSpPr>
          <p:nvPr/>
        </p:nvCxnSpPr>
        <p:spPr>
          <a:xfrm flipH="1" flipV="1">
            <a:off x="5077535" y="2996565"/>
            <a:ext cx="12798" cy="556993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66" name="直接箭头连接符 65"/>
          <p:cNvCxnSpPr>
            <a:stCxn id="31" idx="0"/>
            <a:endCxn id="32" idx="2"/>
          </p:cNvCxnSpPr>
          <p:nvPr/>
        </p:nvCxnSpPr>
        <p:spPr>
          <a:xfrm flipH="1" flipV="1">
            <a:off x="5090333" y="4188558"/>
            <a:ext cx="8792" cy="48514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68" name="直接箭头连接符 67"/>
          <p:cNvCxnSpPr>
            <a:stCxn id="30" idx="0"/>
            <a:endCxn id="31" idx="2"/>
          </p:cNvCxnSpPr>
          <p:nvPr/>
        </p:nvCxnSpPr>
        <p:spPr>
          <a:xfrm flipH="1" flipV="1">
            <a:off x="5099125" y="5308698"/>
            <a:ext cx="13578" cy="447577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70" name="直接箭头连接符 69"/>
          <p:cNvCxnSpPr>
            <a:stCxn id="35" idx="0"/>
            <a:endCxn id="36" idx="2"/>
          </p:cNvCxnSpPr>
          <p:nvPr/>
        </p:nvCxnSpPr>
        <p:spPr>
          <a:xfrm flipH="1" flipV="1">
            <a:off x="6655753" y="5322766"/>
            <a:ext cx="4445" cy="433509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74" name="直接箭头连接符 73"/>
          <p:cNvCxnSpPr>
            <a:stCxn id="36" idx="0"/>
            <a:endCxn id="37" idx="2"/>
          </p:cNvCxnSpPr>
          <p:nvPr/>
        </p:nvCxnSpPr>
        <p:spPr>
          <a:xfrm flipH="1" flipV="1">
            <a:off x="6642614" y="4181475"/>
            <a:ext cx="13139" cy="506291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76" name="直接箭头连接符 75"/>
          <p:cNvCxnSpPr>
            <a:stCxn id="37" idx="0"/>
            <a:endCxn id="38" idx="2"/>
          </p:cNvCxnSpPr>
          <p:nvPr/>
        </p:nvCxnSpPr>
        <p:spPr>
          <a:xfrm flipH="1" flipV="1">
            <a:off x="6638169" y="3000375"/>
            <a:ext cx="4445" cy="54610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78" name="直接箭头连接符 77"/>
          <p:cNvCxnSpPr>
            <a:stCxn id="40" idx="0"/>
            <a:endCxn id="41" idx="2"/>
          </p:cNvCxnSpPr>
          <p:nvPr/>
        </p:nvCxnSpPr>
        <p:spPr>
          <a:xfrm flipH="1" flipV="1">
            <a:off x="8168421" y="5299906"/>
            <a:ext cx="4982" cy="434779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0" name="直接箭头连接符 79"/>
          <p:cNvCxnSpPr>
            <a:stCxn id="41" idx="0"/>
            <a:endCxn id="42" idx="2"/>
          </p:cNvCxnSpPr>
          <p:nvPr/>
        </p:nvCxnSpPr>
        <p:spPr>
          <a:xfrm flipH="1" flipV="1">
            <a:off x="8159727" y="4197985"/>
            <a:ext cx="8694" cy="466921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2" name="直接箭头连接符 81"/>
          <p:cNvCxnSpPr>
            <a:stCxn id="42" idx="0"/>
            <a:endCxn id="43" idx="2"/>
          </p:cNvCxnSpPr>
          <p:nvPr/>
        </p:nvCxnSpPr>
        <p:spPr>
          <a:xfrm flipH="1" flipV="1">
            <a:off x="8150837" y="2988945"/>
            <a:ext cx="8890" cy="57404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4" name="直接箭头连接符 83"/>
          <p:cNvCxnSpPr>
            <a:stCxn id="47" idx="0"/>
            <a:endCxn id="46" idx="2"/>
          </p:cNvCxnSpPr>
          <p:nvPr/>
        </p:nvCxnSpPr>
        <p:spPr>
          <a:xfrm flipH="1" flipV="1">
            <a:off x="9680991" y="2988945"/>
            <a:ext cx="8792" cy="55753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6" name="直接箭头连接符 85"/>
          <p:cNvCxnSpPr>
            <a:stCxn id="48" idx="0"/>
            <a:endCxn id="47" idx="2"/>
          </p:cNvCxnSpPr>
          <p:nvPr/>
        </p:nvCxnSpPr>
        <p:spPr>
          <a:xfrm flipH="1" flipV="1">
            <a:off x="9689783" y="4181475"/>
            <a:ext cx="8792" cy="483431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8" name="直接箭头连接符 87"/>
          <p:cNvCxnSpPr>
            <a:stCxn id="49" idx="0"/>
            <a:endCxn id="48" idx="2"/>
          </p:cNvCxnSpPr>
          <p:nvPr/>
        </p:nvCxnSpPr>
        <p:spPr>
          <a:xfrm flipH="1" flipV="1">
            <a:off x="9698575" y="5299906"/>
            <a:ext cx="8792" cy="454464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90" name="直接箭头连接符 89"/>
          <p:cNvCxnSpPr>
            <a:stCxn id="50" idx="0"/>
            <a:endCxn id="52" idx="2"/>
          </p:cNvCxnSpPr>
          <p:nvPr/>
        </p:nvCxnSpPr>
        <p:spPr>
          <a:xfrm flipH="1" flipV="1">
            <a:off x="11104367" y="4191000"/>
            <a:ext cx="29014" cy="157543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92" name="直接箭头连接符 91"/>
          <p:cNvCxnSpPr>
            <a:stCxn id="52" idx="0"/>
            <a:endCxn id="53" idx="2"/>
          </p:cNvCxnSpPr>
          <p:nvPr/>
        </p:nvCxnSpPr>
        <p:spPr>
          <a:xfrm flipH="1" flipV="1">
            <a:off x="11098213" y="3010535"/>
            <a:ext cx="6154" cy="54546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9" name="流程图: 过程 8"/>
          <p:cNvSpPr/>
          <p:nvPr/>
        </p:nvSpPr>
        <p:spPr>
          <a:xfrm>
            <a:off x="10573287" y="4687766"/>
            <a:ext cx="1119505" cy="63500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商品评价的统计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218440" y="940435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7" name="文本框 486"/>
          <p:cNvSpPr txBox="1"/>
          <p:nvPr/>
        </p:nvSpPr>
        <p:spPr>
          <a:xfrm>
            <a:off x="3290570" y="1111885"/>
            <a:ext cx="5342255" cy="1013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accent4"/>
                </a:solidFill>
                <a:effectLst/>
              </a:rPr>
              <a:t>1.</a:t>
            </a:r>
            <a:r>
              <a:rPr lang="zh-CN" altLang="en-US" dirty="0">
                <a:solidFill>
                  <a:schemeClr val="accent4"/>
                </a:solidFill>
                <a:effectLst/>
              </a:rPr>
              <a:t>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345" y="3030220"/>
            <a:ext cx="9646920" cy="30708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8715" y="1155065"/>
            <a:ext cx="7353935" cy="536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32935" y="88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72720" y="115506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购物E-R图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70" y="9702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SHEIN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流程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BPMN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99280" y="88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5" y="1402080"/>
            <a:ext cx="9634220" cy="53365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4210" y="10477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3735" y="975262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（一）游客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474405" y="3217985"/>
            <a:ext cx="29893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8802857" y="3217984"/>
            <a:ext cx="29893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5" y="1517015"/>
            <a:ext cx="3858260" cy="30676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40" y="2180590"/>
            <a:ext cx="3678555" cy="1739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090" y="2234565"/>
            <a:ext cx="2861310" cy="1835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4584700"/>
            <a:ext cx="10942320" cy="184404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509" y="868432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（二）第三方支付系统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10710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0" y="2047240"/>
            <a:ext cx="3141345" cy="1920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95" y="868680"/>
            <a:ext cx="4585970" cy="3900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20" y="4769485"/>
            <a:ext cx="7528560" cy="159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570" y="972771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（三）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SHEIN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98645" y="774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2650490"/>
            <a:ext cx="9585960" cy="255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4355" y="149415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（四）物流服务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7215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252220"/>
            <a:ext cx="5117465" cy="2919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" y="4293870"/>
            <a:ext cx="10660380" cy="204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88645" y="1243965"/>
            <a:ext cx="46424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SHEIN是一家时尚电商平台，总部位于中国广东省广州市。该平台成立于2008年，主要销售女性时装、男女童装、鞋子、配件、美妆等多种商品。</a:t>
            </a:r>
            <a:r>
              <a:rPr lang="zh-CN" altLang="en-US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SHEIN在全球拥有超过2亿的注册用户和超过2,000万的月活跃用户，其产品遍布全球220多个国家和地区</a:t>
            </a:r>
            <a:r>
              <a:rPr lang="zh-C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SHEIN的产品以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时尚、实惠、高质量和多样化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而受到广泛欢迎，平台上还提供了丰富的促销活动和优惠券，吸引了大量的年轻消费者。SHEIN的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运营模式主要是基于快时尚，可以快速跟进时尚潮流并快速上市，同时还采用了直销模式，消除了中间环节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，让产品价格更加亲民。</a:t>
            </a:r>
          </a:p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在美国，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SHEIN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成为仅次于亚马逊的最受年轻人喜爱的电商网站。更惊人的表现在于，在高收入女性的青少年组，SHEIN的受欢迎程度甚至超过了亚马逊。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5140" y="5882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图一：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us.shein.com网站首页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29455" y="971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200" b="1">
                <a:solidFill>
                  <a:schemeClr val="accent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第一部分</a:t>
            </a:r>
            <a:r>
              <a:rPr lang="en-US" altLang="zh-CN" sz="3200" b="1">
                <a:solidFill>
                  <a:schemeClr val="accent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b="1">
                <a:solidFill>
                  <a:schemeClr val="accent4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0" y="1685925"/>
            <a:ext cx="6343015" cy="3486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18505" y="3983355"/>
            <a:ext cx="60744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2021年12月，列入2021胡润U40青年企业家榜，排名第3位。 </a:t>
            </a: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2022年3月，许仰天以400亿财富位列《2022家大业大酒·胡润全球富豪榜》第492名。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94045" y="1026795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许仰天 Chris Xu</a:t>
            </a: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SHEIN创始人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18505" y="2091055"/>
            <a:ext cx="58648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/>
            <a:r>
              <a:rPr lang="en-US" altLang="zh-CN" sz="2000">
                <a:latin typeface="Gabriola" panose="04040605051002020D02" charset="0"/>
                <a:cs typeface="Gabriola" panose="04040605051002020D02" charset="0"/>
              </a:rPr>
              <a:t>Shein专注于跨境电商业务</a:t>
            </a:r>
            <a:r>
              <a:rPr lang="zh-CN" altLang="en-US" sz="2000">
                <a:latin typeface="Gabriola" panose="04040605051002020D02" charset="0"/>
                <a:cs typeface="Gabriola" panose="04040605051002020D02" charset="0"/>
              </a:rPr>
              <a:t>，</a:t>
            </a:r>
            <a:r>
              <a:rPr lang="en-US" altLang="zh-CN" sz="2000">
                <a:latin typeface="Gabriola" panose="04040605051002020D02" charset="0"/>
                <a:cs typeface="Gabriola" panose="04040605051002020D02" charset="0"/>
              </a:rPr>
              <a:t>但Shein和它的创办人许仰天在大众面前却一直声明不显。网络上有关许仰天的资料不多，甚至即使Shein的估值也已经接近一千亿美元，却连许仰天的一张照片都难以找到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29150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概述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" y="1774825"/>
            <a:ext cx="4718050" cy="3145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36955" y="1047115"/>
            <a:ext cx="906843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 	</a:t>
            </a:r>
            <a:r>
              <a:rPr lang="zh-CN" altLang="en-US"/>
              <a:t>1984年，许仰天生于山东，父母都是农民，家庭并不富裕。山东人重视教育，许仰天的父母也不例外，一直勉励许仰天好好读书。后来，许仰天考上了</a:t>
            </a:r>
            <a:r>
              <a:rPr lang="zh-CN" altLang="en-US">
                <a:solidFill>
                  <a:srgbClr val="FF0000"/>
                </a:solidFill>
              </a:rPr>
              <a:t>青岛科技大学国际贸易专业</a:t>
            </a:r>
            <a:r>
              <a:rPr lang="zh-CN" altLang="en-US"/>
              <a:t>，在大学的四年里边读书边打工，一心只想为家里多分担一些。</a:t>
            </a:r>
          </a:p>
          <a:p>
            <a:r>
              <a:rPr lang="zh-CN" altLang="en-US"/>
              <a:t>       </a:t>
            </a:r>
            <a:r>
              <a:rPr lang="en-US" altLang="zh-CN"/>
              <a:t>	</a:t>
            </a:r>
            <a:r>
              <a:rPr lang="zh-CN" altLang="en-US"/>
              <a:t>大学毕业后，许仰天找到了一份与专业对口的工作，在</a:t>
            </a:r>
            <a:r>
              <a:rPr lang="zh-CN" altLang="en-US">
                <a:solidFill>
                  <a:srgbClr val="FF0000"/>
                </a:solidFill>
              </a:rPr>
              <a:t>南京奥道公司负责搜索引擎优化（SEO）工作</a:t>
            </a:r>
            <a:r>
              <a:rPr lang="zh-CN" altLang="en-US"/>
              <a:t>。公司规模不大，却是</a:t>
            </a:r>
            <a:r>
              <a:rPr lang="zh-CN" altLang="en-US">
                <a:solidFill>
                  <a:srgbClr val="FF0000"/>
                </a:solidFill>
              </a:rPr>
              <a:t>中国首家跨境电商营销服务商。</a:t>
            </a:r>
            <a:r>
              <a:rPr lang="zh-CN" altLang="en-US"/>
              <a:t>因为这个机缘，许仰天一脚跨进了跨境电商领域，也积累了经验，为之后在跨境电商行业创业打下坚实的基础。</a:t>
            </a:r>
          </a:p>
          <a:p>
            <a:r>
              <a:rPr lang="en-US" altLang="zh-CN"/>
              <a:t>	</a:t>
            </a:r>
            <a:r>
              <a:rPr lang="zh-CN" altLang="en-US">
                <a:solidFill>
                  <a:srgbClr val="FF0000"/>
                </a:solidFill>
              </a:rPr>
              <a:t>2008年，许仰天离职创业</a:t>
            </a:r>
            <a:r>
              <a:rPr lang="zh-CN" altLang="en-US"/>
              <a:t>，与王小虎一起成立了</a:t>
            </a:r>
            <a:r>
              <a:rPr lang="zh-CN" altLang="en-US">
                <a:solidFill>
                  <a:srgbClr val="FF0000"/>
                </a:solidFill>
              </a:rPr>
              <a:t>南京点唯信息技术</a:t>
            </a:r>
            <a:r>
              <a:rPr lang="zh-CN" altLang="en-US"/>
              <a:t>，做起了</a:t>
            </a:r>
            <a:r>
              <a:rPr lang="zh-C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跨境电商</a:t>
            </a:r>
            <a:r>
              <a:rPr lang="zh-CN" altLang="en-US"/>
              <a:t>，并邀请当时在做在线配方眼镜网站的李鹏加盟成为合伙人。当时跨境电商属于蓝海市场，点唯几乎是一开始营业就获得盈利了。</a:t>
            </a:r>
          </a:p>
          <a:p>
            <a:r>
              <a:rPr lang="en-US" altLang="zh-CN"/>
              <a:t>	</a:t>
            </a:r>
            <a:r>
              <a:rPr lang="zh-CN" altLang="en-US"/>
              <a:t>在2009年的时候，许仰天陪同未婚妻到苏州选购婚纱，惊奇发现苏州的婚纱不但质量好，价格也比外国便宜许多。于是许仰天便诞生了代理销售婚纱的想法，却遭到另外两位合伙人的拒绝。许仰天也没有再耗费时间和精力去说服合伙人，而是选择更简单的方法——自己出来单干。</a:t>
            </a:r>
          </a:p>
          <a:p>
            <a:r>
              <a:rPr lang="zh-CN" altLang="en-US">
                <a:solidFill>
                  <a:srgbClr val="FF0000"/>
                </a:solidFill>
              </a:rPr>
              <a:t>    </a:t>
            </a:r>
            <a:r>
              <a:rPr lang="en-US" altLang="zh-CN">
                <a:solidFill>
                  <a:srgbClr val="FF0000"/>
                </a:solidFill>
              </a:rPr>
              <a:t>	</a:t>
            </a:r>
            <a:r>
              <a:rPr lang="zh-C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从2009年到2012年的三年时间内，许仰天靠向海外消费者提供价格低廉的婚纱定制服务，攒下了第一桶金。</a:t>
            </a:r>
            <a:r>
              <a:rPr lang="zh-CN" altLang="en-US">
                <a:solidFill>
                  <a:srgbClr val="FF0000"/>
                </a:solidFill>
              </a:rPr>
              <a:t>2012年</a:t>
            </a:r>
            <a:r>
              <a:rPr lang="zh-CN" altLang="en-US"/>
              <a:t>，许仰天买下了Sheinside域名，开始转变领域，</a:t>
            </a:r>
            <a:r>
              <a:rPr lang="zh-CN" altLang="en-US">
                <a:solidFill>
                  <a:srgbClr val="FF0000"/>
                </a:solidFill>
              </a:rPr>
              <a:t>向国外用户出售女装。仅用一年时间，该网站的注册用户量就达到了25万人</a:t>
            </a:r>
            <a:r>
              <a:rPr lang="zh-CN" altLang="en-US"/>
              <a:t>。</a:t>
            </a:r>
          </a:p>
          <a:p>
            <a:r>
              <a:rPr lang="en-US" altLang="zh-CN"/>
              <a:t>	</a:t>
            </a:r>
            <a:r>
              <a:rPr lang="zh-CN" altLang="en-US"/>
              <a:t>2014年，许仰天又开始为Sheinside谋划收购战略，连接完成了对Rowew和MAKEMECHIC品牌的收购，</a:t>
            </a:r>
            <a:r>
              <a:rPr lang="zh-CN" altLang="en-US">
                <a:solidFill>
                  <a:srgbClr val="FF0000"/>
                </a:solidFill>
              </a:rPr>
              <a:t>大力提高Sheinside在欧美市场的市场占有率</a:t>
            </a:r>
            <a:r>
              <a:rPr lang="zh-CN" altLang="en-US"/>
              <a:t>。2015年，许仰天正式将Sheinside改名成Shein，开拓了中国关于跨境电商、品牌出海的新里程碑。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90015" y="4448810"/>
            <a:ext cx="880745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	</a:t>
            </a:r>
            <a:r>
              <a:rPr lang="zh-CN" altLang="en-US"/>
              <a:t>随着Shein的发展，资本也逐渐关注到这家跨境电商公司。从2018年开始，Shein几乎每一年都会接受新一轮的融资，企业估值也在一路走高。</a:t>
            </a:r>
            <a:r>
              <a:rPr lang="en-US" altLang="zh-CN"/>
              <a:t>2022</a:t>
            </a:r>
            <a:r>
              <a:rPr lang="zh-CN" altLang="en-US"/>
              <a:t>年4月，Shein完成了最新一轮至少10亿美元的融资，企业估值高达千亿美元。</a:t>
            </a:r>
          </a:p>
          <a:p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归根究底，Shein成功的关键还是许仰天精明地</a:t>
            </a:r>
            <a:r>
              <a:rPr lang="zh-CN" altLang="en-US">
                <a:solidFill>
                  <a:srgbClr val="FF0000"/>
                </a:solidFill>
              </a:rPr>
              <a:t>利用了信息差，充分发挥了中国供应链的优势，以快速和低价位打击海外服装品牌</a:t>
            </a:r>
            <a:r>
              <a:rPr lang="zh-CN" altLang="en-US"/>
              <a:t>。许仰天在过去的10年里，带领着Shein结结实实地吃到了</a:t>
            </a:r>
            <a:r>
              <a:rPr lang="zh-C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跨境电商的红利，并成为了实质意义上的跨境电商巨头</a:t>
            </a:r>
            <a:r>
              <a:rPr lang="zh-CN" altLang="en-US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1054735"/>
            <a:ext cx="3044825" cy="2722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20" y="1054735"/>
            <a:ext cx="4192270" cy="32524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71755" y="911225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58858" y="3350068"/>
            <a:ext cx="5441315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000" b="1" dirty="0">
                <a:solidFill>
                  <a:srgbClr val="005CA7"/>
                </a:solidFill>
              </a:rPr>
              <a:t>2.</a:t>
            </a:r>
            <a:r>
              <a:rPr lang="zh-CN" altLang="en-US" sz="6000" b="1" dirty="0">
                <a:solidFill>
                  <a:srgbClr val="005CA7"/>
                </a:solidFill>
              </a:rPr>
              <a:t>服务模式分析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4803777" y="4433672"/>
            <a:ext cx="296545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Model Analysis</a:t>
            </a:r>
          </a:p>
        </p:txBody>
      </p:sp>
      <p:sp>
        <p:nvSpPr>
          <p:cNvPr id="95" name="等腰三角形 11"/>
          <p:cNvSpPr/>
          <p:nvPr/>
        </p:nvSpPr>
        <p:spPr>
          <a:xfrm>
            <a:off x="5195806" y="1394406"/>
            <a:ext cx="2101113" cy="1786314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rgbClr val="003F87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710233" y="2584352"/>
            <a:ext cx="398928" cy="410836"/>
            <a:chOff x="2863850" y="1004888"/>
            <a:chExt cx="531813" cy="547688"/>
          </a:xfrm>
          <a:solidFill>
            <a:schemeClr val="bg1"/>
          </a:solidFill>
        </p:grpSpPr>
        <p:sp>
          <p:nvSpPr>
            <p:cNvPr id="115" name="Freeform 149"/>
            <p:cNvSpPr>
              <a:spLocks noEditPoints="1"/>
            </p:cNvSpPr>
            <p:nvPr/>
          </p:nvSpPr>
          <p:spPr bwMode="auto">
            <a:xfrm>
              <a:off x="2863850" y="1198563"/>
              <a:ext cx="355600" cy="354013"/>
            </a:xfrm>
            <a:custGeom>
              <a:avLst/>
              <a:gdLst>
                <a:gd name="T0" fmla="*/ 62 w 125"/>
                <a:gd name="T1" fmla="*/ 0 h 124"/>
                <a:gd name="T2" fmla="*/ 0 w 125"/>
                <a:gd name="T3" fmla="*/ 62 h 124"/>
                <a:gd name="T4" fmla="*/ 62 w 125"/>
                <a:gd name="T5" fmla="*/ 124 h 124"/>
                <a:gd name="T6" fmla="*/ 125 w 125"/>
                <a:gd name="T7" fmla="*/ 62 h 124"/>
                <a:gd name="T8" fmla="*/ 62 w 125"/>
                <a:gd name="T9" fmla="*/ 0 h 124"/>
                <a:gd name="T10" fmla="*/ 65 w 125"/>
                <a:gd name="T11" fmla="*/ 93 h 124"/>
                <a:gd name="T12" fmla="*/ 65 w 125"/>
                <a:gd name="T13" fmla="*/ 103 h 124"/>
                <a:gd name="T14" fmla="*/ 59 w 125"/>
                <a:gd name="T15" fmla="*/ 103 h 124"/>
                <a:gd name="T16" fmla="*/ 59 w 125"/>
                <a:gd name="T17" fmla="*/ 93 h 124"/>
                <a:gd name="T18" fmla="*/ 44 w 125"/>
                <a:gd name="T19" fmla="*/ 89 h 124"/>
                <a:gd name="T20" fmla="*/ 46 w 125"/>
                <a:gd name="T21" fmla="*/ 82 h 124"/>
                <a:gd name="T22" fmla="*/ 61 w 125"/>
                <a:gd name="T23" fmla="*/ 86 h 124"/>
                <a:gd name="T24" fmla="*/ 73 w 125"/>
                <a:gd name="T25" fmla="*/ 76 h 124"/>
                <a:gd name="T26" fmla="*/ 61 w 125"/>
                <a:gd name="T27" fmla="*/ 64 h 124"/>
                <a:gd name="T28" fmla="*/ 44 w 125"/>
                <a:gd name="T29" fmla="*/ 47 h 124"/>
                <a:gd name="T30" fmla="*/ 60 w 125"/>
                <a:gd name="T31" fmla="*/ 31 h 124"/>
                <a:gd name="T32" fmla="*/ 60 w 125"/>
                <a:gd name="T33" fmla="*/ 20 h 124"/>
                <a:gd name="T34" fmla="*/ 66 w 125"/>
                <a:gd name="T35" fmla="*/ 20 h 124"/>
                <a:gd name="T36" fmla="*/ 66 w 125"/>
                <a:gd name="T37" fmla="*/ 30 h 124"/>
                <a:gd name="T38" fmla="*/ 79 w 125"/>
                <a:gd name="T39" fmla="*/ 34 h 124"/>
                <a:gd name="T40" fmla="*/ 77 w 125"/>
                <a:gd name="T41" fmla="*/ 40 h 124"/>
                <a:gd name="T42" fmla="*/ 64 w 125"/>
                <a:gd name="T43" fmla="*/ 37 h 124"/>
                <a:gd name="T44" fmla="*/ 53 w 125"/>
                <a:gd name="T45" fmla="*/ 46 h 124"/>
                <a:gd name="T46" fmla="*/ 66 w 125"/>
                <a:gd name="T47" fmla="*/ 57 h 124"/>
                <a:gd name="T48" fmla="*/ 81 w 125"/>
                <a:gd name="T49" fmla="*/ 76 h 124"/>
                <a:gd name="T50" fmla="*/ 65 w 125"/>
                <a:gd name="T51" fmla="*/ 9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7" y="124"/>
                    <a:pt x="125" y="96"/>
                    <a:pt x="125" y="62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65" y="93"/>
                  </a:moveTo>
                  <a:cubicBezTo>
                    <a:pt x="65" y="103"/>
                    <a:pt x="65" y="103"/>
                    <a:pt x="65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3" y="93"/>
                    <a:pt x="47" y="91"/>
                    <a:pt x="44" y="8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0" y="84"/>
                    <a:pt x="55" y="86"/>
                    <a:pt x="61" y="86"/>
                  </a:cubicBezTo>
                  <a:cubicBezTo>
                    <a:pt x="68" y="86"/>
                    <a:pt x="73" y="82"/>
                    <a:pt x="73" y="76"/>
                  </a:cubicBezTo>
                  <a:cubicBezTo>
                    <a:pt x="73" y="71"/>
                    <a:pt x="69" y="67"/>
                    <a:pt x="61" y="64"/>
                  </a:cubicBezTo>
                  <a:cubicBezTo>
                    <a:pt x="51" y="60"/>
                    <a:pt x="44" y="56"/>
                    <a:pt x="44" y="47"/>
                  </a:cubicBezTo>
                  <a:cubicBezTo>
                    <a:pt x="44" y="38"/>
                    <a:pt x="50" y="32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2" y="30"/>
                    <a:pt x="76" y="32"/>
                    <a:pt x="79" y="34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4" y="39"/>
                    <a:pt x="70" y="37"/>
                    <a:pt x="64" y="37"/>
                  </a:cubicBezTo>
                  <a:cubicBezTo>
                    <a:pt x="56" y="37"/>
                    <a:pt x="53" y="42"/>
                    <a:pt x="53" y="46"/>
                  </a:cubicBezTo>
                  <a:cubicBezTo>
                    <a:pt x="53" y="51"/>
                    <a:pt x="57" y="53"/>
                    <a:pt x="66" y="57"/>
                  </a:cubicBezTo>
                  <a:cubicBezTo>
                    <a:pt x="76" y="61"/>
                    <a:pt x="81" y="67"/>
                    <a:pt x="81" y="76"/>
                  </a:cubicBezTo>
                  <a:cubicBezTo>
                    <a:pt x="81" y="84"/>
                    <a:pt x="76" y="91"/>
                    <a:pt x="6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50"/>
            <p:cNvSpPr>
              <a:spLocks noChangeArrowheads="1"/>
            </p:cNvSpPr>
            <p:nvPr/>
          </p:nvSpPr>
          <p:spPr bwMode="auto">
            <a:xfrm>
              <a:off x="3011488" y="1004888"/>
              <a:ext cx="384175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51"/>
            <p:cNvSpPr/>
            <p:nvPr/>
          </p:nvSpPr>
          <p:spPr bwMode="auto">
            <a:xfrm>
              <a:off x="3011488" y="1108076"/>
              <a:ext cx="384175" cy="79375"/>
            </a:xfrm>
            <a:custGeom>
              <a:avLst/>
              <a:gdLst>
                <a:gd name="T0" fmla="*/ 131 w 135"/>
                <a:gd name="T1" fmla="*/ 0 h 28"/>
                <a:gd name="T2" fmla="*/ 130 w 135"/>
                <a:gd name="T3" fmla="*/ 0 h 28"/>
                <a:gd name="T4" fmla="*/ 67 w 135"/>
                <a:gd name="T5" fmla="*/ 12 h 28"/>
                <a:gd name="T6" fmla="*/ 4 w 135"/>
                <a:gd name="T7" fmla="*/ 0 h 28"/>
                <a:gd name="T8" fmla="*/ 4 w 135"/>
                <a:gd name="T9" fmla="*/ 0 h 28"/>
                <a:gd name="T10" fmla="*/ 3 w 135"/>
                <a:gd name="T11" fmla="*/ 0 h 28"/>
                <a:gd name="T12" fmla="*/ 0 w 135"/>
                <a:gd name="T13" fmla="*/ 7 h 28"/>
                <a:gd name="T14" fmla="*/ 67 w 135"/>
                <a:gd name="T15" fmla="*/ 28 h 28"/>
                <a:gd name="T16" fmla="*/ 135 w 135"/>
                <a:gd name="T17" fmla="*/ 7 h 28"/>
                <a:gd name="T18" fmla="*/ 132 w 135"/>
                <a:gd name="T19" fmla="*/ 0 h 28"/>
                <a:gd name="T20" fmla="*/ 131 w 13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28">
                  <a:moveTo>
                    <a:pt x="131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16" y="9"/>
                    <a:pt x="88" y="12"/>
                    <a:pt x="67" y="12"/>
                  </a:cubicBezTo>
                  <a:cubicBezTo>
                    <a:pt x="47" y="12"/>
                    <a:pt x="19" y="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8"/>
                    <a:pt x="30" y="28"/>
                    <a:pt x="67" y="28"/>
                  </a:cubicBezTo>
                  <a:cubicBezTo>
                    <a:pt x="105" y="28"/>
                    <a:pt x="135" y="18"/>
                    <a:pt x="135" y="7"/>
                  </a:cubicBezTo>
                  <a:cubicBezTo>
                    <a:pt x="135" y="4"/>
                    <a:pt x="134" y="2"/>
                    <a:pt x="132" y="0"/>
                  </a:cubicBezTo>
                  <a:lnTo>
                    <a:pt x="1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52"/>
            <p:cNvSpPr/>
            <p:nvPr/>
          </p:nvSpPr>
          <p:spPr bwMode="auto">
            <a:xfrm>
              <a:off x="3011488" y="1165226"/>
              <a:ext cx="38100" cy="14288"/>
            </a:xfrm>
            <a:custGeom>
              <a:avLst/>
              <a:gdLst>
                <a:gd name="T0" fmla="*/ 13 w 13"/>
                <a:gd name="T1" fmla="*/ 4 h 5"/>
                <a:gd name="T2" fmla="*/ 4 w 13"/>
                <a:gd name="T3" fmla="*/ 0 h 5"/>
                <a:gd name="T4" fmla="*/ 4 w 13"/>
                <a:gd name="T5" fmla="*/ 0 h 5"/>
                <a:gd name="T6" fmla="*/ 3 w 13"/>
                <a:gd name="T7" fmla="*/ 0 h 5"/>
                <a:gd name="T8" fmla="*/ 0 w 13"/>
                <a:gd name="T9" fmla="*/ 5 h 5"/>
                <a:gd name="T10" fmla="*/ 10 w 13"/>
                <a:gd name="T11" fmla="*/ 4 h 5"/>
                <a:gd name="T12" fmla="*/ 13 w 13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13" y="4"/>
                  </a:moveTo>
                  <a:cubicBezTo>
                    <a:pt x="10" y="3"/>
                    <a:pt x="7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ubicBezTo>
                    <a:pt x="4" y="4"/>
                    <a:pt x="7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53"/>
            <p:cNvSpPr/>
            <p:nvPr/>
          </p:nvSpPr>
          <p:spPr bwMode="auto">
            <a:xfrm>
              <a:off x="3122613" y="1165226"/>
              <a:ext cx="273050" cy="79375"/>
            </a:xfrm>
            <a:custGeom>
              <a:avLst/>
              <a:gdLst>
                <a:gd name="T0" fmla="*/ 92 w 96"/>
                <a:gd name="T1" fmla="*/ 0 h 28"/>
                <a:gd name="T2" fmla="*/ 91 w 96"/>
                <a:gd name="T3" fmla="*/ 0 h 28"/>
                <a:gd name="T4" fmla="*/ 28 w 96"/>
                <a:gd name="T5" fmla="*/ 12 h 28"/>
                <a:gd name="T6" fmla="*/ 0 w 96"/>
                <a:gd name="T7" fmla="*/ 10 h 28"/>
                <a:gd name="T8" fmla="*/ 24 w 96"/>
                <a:gd name="T9" fmla="*/ 28 h 28"/>
                <a:gd name="T10" fmla="*/ 28 w 96"/>
                <a:gd name="T11" fmla="*/ 28 h 28"/>
                <a:gd name="T12" fmla="*/ 96 w 96"/>
                <a:gd name="T13" fmla="*/ 7 h 28"/>
                <a:gd name="T14" fmla="*/ 93 w 96"/>
                <a:gd name="T15" fmla="*/ 0 h 28"/>
                <a:gd name="T16" fmla="*/ 92 w 9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8">
                  <a:moveTo>
                    <a:pt x="92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77" y="9"/>
                    <a:pt x="49" y="12"/>
                    <a:pt x="28" y="12"/>
                  </a:cubicBezTo>
                  <a:cubicBezTo>
                    <a:pt x="20" y="12"/>
                    <a:pt x="10" y="12"/>
                    <a:pt x="0" y="10"/>
                  </a:cubicBezTo>
                  <a:cubicBezTo>
                    <a:pt x="9" y="15"/>
                    <a:pt x="17" y="20"/>
                    <a:pt x="24" y="28"/>
                  </a:cubicBezTo>
                  <a:cubicBezTo>
                    <a:pt x="25" y="28"/>
                    <a:pt x="27" y="28"/>
                    <a:pt x="28" y="28"/>
                  </a:cubicBezTo>
                  <a:cubicBezTo>
                    <a:pt x="66" y="28"/>
                    <a:pt x="96" y="19"/>
                    <a:pt x="96" y="7"/>
                  </a:cubicBezTo>
                  <a:cubicBezTo>
                    <a:pt x="96" y="4"/>
                    <a:pt x="95" y="2"/>
                    <a:pt x="93" y="0"/>
                  </a:cubicBez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54"/>
            <p:cNvSpPr/>
            <p:nvPr/>
          </p:nvSpPr>
          <p:spPr bwMode="auto">
            <a:xfrm>
              <a:off x="3203575" y="1222376"/>
              <a:ext cx="192088" cy="79375"/>
            </a:xfrm>
            <a:custGeom>
              <a:avLst/>
              <a:gdLst>
                <a:gd name="T0" fmla="*/ 64 w 68"/>
                <a:gd name="T1" fmla="*/ 0 h 28"/>
                <a:gd name="T2" fmla="*/ 63 w 68"/>
                <a:gd name="T3" fmla="*/ 0 h 28"/>
                <a:gd name="T4" fmla="*/ 0 w 68"/>
                <a:gd name="T5" fmla="*/ 12 h 28"/>
                <a:gd name="T6" fmla="*/ 0 w 68"/>
                <a:gd name="T7" fmla="*/ 12 h 28"/>
                <a:gd name="T8" fmla="*/ 8 w 68"/>
                <a:gd name="T9" fmla="*/ 28 h 28"/>
                <a:gd name="T10" fmla="*/ 68 w 68"/>
                <a:gd name="T11" fmla="*/ 7 h 28"/>
                <a:gd name="T12" fmla="*/ 65 w 68"/>
                <a:gd name="T13" fmla="*/ 0 h 28"/>
                <a:gd name="T14" fmla="*/ 64 w 68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28">
                  <a:moveTo>
                    <a:pt x="64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49" y="9"/>
                    <a:pt x="2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7"/>
                    <a:pt x="6" y="22"/>
                    <a:pt x="8" y="28"/>
                  </a:cubicBezTo>
                  <a:cubicBezTo>
                    <a:pt x="42" y="27"/>
                    <a:pt x="68" y="18"/>
                    <a:pt x="68" y="7"/>
                  </a:cubicBezTo>
                  <a:cubicBezTo>
                    <a:pt x="68" y="5"/>
                    <a:pt x="67" y="2"/>
                    <a:pt x="65" y="0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55"/>
            <p:cNvSpPr/>
            <p:nvPr/>
          </p:nvSpPr>
          <p:spPr bwMode="auto">
            <a:xfrm>
              <a:off x="3230563" y="1279526"/>
              <a:ext cx="165100" cy="79375"/>
            </a:xfrm>
            <a:custGeom>
              <a:avLst/>
              <a:gdLst>
                <a:gd name="T0" fmla="*/ 54 w 58"/>
                <a:gd name="T1" fmla="*/ 0 h 28"/>
                <a:gd name="T2" fmla="*/ 53 w 58"/>
                <a:gd name="T3" fmla="*/ 0 h 28"/>
                <a:gd name="T4" fmla="*/ 0 w 58"/>
                <a:gd name="T5" fmla="*/ 12 h 28"/>
                <a:gd name="T6" fmla="*/ 3 w 58"/>
                <a:gd name="T7" fmla="*/ 28 h 28"/>
                <a:gd name="T8" fmla="*/ 58 w 58"/>
                <a:gd name="T9" fmla="*/ 7 h 28"/>
                <a:gd name="T10" fmla="*/ 55 w 58"/>
                <a:gd name="T11" fmla="*/ 0 h 28"/>
                <a:gd name="T12" fmla="*/ 54 w 5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8"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41" y="8"/>
                    <a:pt x="19" y="11"/>
                    <a:pt x="0" y="12"/>
                  </a:cubicBezTo>
                  <a:cubicBezTo>
                    <a:pt x="2" y="17"/>
                    <a:pt x="3" y="22"/>
                    <a:pt x="3" y="28"/>
                  </a:cubicBezTo>
                  <a:cubicBezTo>
                    <a:pt x="35" y="26"/>
                    <a:pt x="58" y="17"/>
                    <a:pt x="58" y="7"/>
                  </a:cubicBezTo>
                  <a:cubicBezTo>
                    <a:pt x="58" y="5"/>
                    <a:pt x="57" y="2"/>
                    <a:pt x="55" y="0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56"/>
            <p:cNvSpPr/>
            <p:nvPr/>
          </p:nvSpPr>
          <p:spPr bwMode="auto">
            <a:xfrm>
              <a:off x="3236913" y="1336676"/>
              <a:ext cx="158750" cy="79375"/>
            </a:xfrm>
            <a:custGeom>
              <a:avLst/>
              <a:gdLst>
                <a:gd name="T0" fmla="*/ 52 w 56"/>
                <a:gd name="T1" fmla="*/ 0 h 28"/>
                <a:gd name="T2" fmla="*/ 51 w 56"/>
                <a:gd name="T3" fmla="*/ 0 h 28"/>
                <a:gd name="T4" fmla="*/ 1 w 56"/>
                <a:gd name="T5" fmla="*/ 12 h 28"/>
                <a:gd name="T6" fmla="*/ 1 w 56"/>
                <a:gd name="T7" fmla="*/ 14 h 28"/>
                <a:gd name="T8" fmla="*/ 0 w 56"/>
                <a:gd name="T9" fmla="*/ 28 h 28"/>
                <a:gd name="T10" fmla="*/ 56 w 56"/>
                <a:gd name="T11" fmla="*/ 7 h 28"/>
                <a:gd name="T12" fmla="*/ 53 w 56"/>
                <a:gd name="T13" fmla="*/ 0 h 28"/>
                <a:gd name="T14" fmla="*/ 52 w 56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8">
                  <a:moveTo>
                    <a:pt x="5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8"/>
                    <a:pt x="20" y="11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9"/>
                    <a:pt x="1" y="23"/>
                    <a:pt x="0" y="28"/>
                  </a:cubicBezTo>
                  <a:cubicBezTo>
                    <a:pt x="32" y="26"/>
                    <a:pt x="56" y="18"/>
                    <a:pt x="56" y="7"/>
                  </a:cubicBezTo>
                  <a:cubicBezTo>
                    <a:pt x="56" y="5"/>
                    <a:pt x="55" y="2"/>
                    <a:pt x="53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7055" y="103124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服务模式：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B2C模式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23100" y="760730"/>
            <a:ext cx="469201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Shein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与传统的</a:t>
            </a:r>
            <a:r>
              <a:rPr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B2C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的区别</a:t>
            </a:r>
            <a:endParaRPr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供应链管理：</a:t>
            </a:r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与传统的B2C电商平台不同，Shein通过自己的供应链管理和生产体系来管理商品供应和库存，这种模式可以帮助公司更好地掌握整个供应链的管理和控制，提高生产效率和货品品质的控制。</a:t>
            </a:r>
            <a:endParaRPr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</a:t>
            </a:r>
            <a:r>
              <a:rPr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价格优势：</a:t>
            </a:r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Shein通过优化采购和供应链，能够以更低的成本提供更实惠的价格，吸引了大量消费者的关注。此外，Shein的价格策略也较为灵活，会根据不同的地区和季节进行价格调整。</a:t>
            </a:r>
          </a:p>
          <a:p>
            <a:pPr indent="457200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</a:t>
            </a:r>
            <a:r>
              <a:rPr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数据驱动的营销：</a:t>
            </a:r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Shein非常注重数字化营销，通过数据分析和用户行为分析来制定营销策略，提高用户转化率和销售额。</a:t>
            </a:r>
          </a:p>
          <a:p>
            <a:pPr indent="457200"/>
            <a:endParaRPr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4.</a:t>
            </a:r>
            <a:r>
              <a:rPr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社交化的销售渠道：</a:t>
            </a:r>
            <a:r>
              <a:rPr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Shein注重社交化的销售渠道，通过社交媒体和网络红人的合作来吸引消费者的关注，以增加品牌知名度和销售量。</a:t>
            </a:r>
          </a:p>
          <a:p>
            <a:pPr indent="457200"/>
            <a:endParaRPr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8075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服务模式分析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" y="1452245"/>
            <a:ext cx="4955540" cy="3422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6520" y="5019040"/>
            <a:ext cx="6926580" cy="175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虽然Shein最初是一个B2B平台，但自从2015年开始，该公司就逐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渐转向了B2C模式，专注于为消费者提供时尚和实惠的服装。现在，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Shein已成为一个全球性的时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尚电商平台，向全球消费者提供服装、配饰、美妆产品等。在这种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模式下，消费者可以在Shein网站或移动应用程序上购买自己喜欢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的产品，享受在线购物的便利和优惠。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215" y="12611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价值网络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745" y="5706110"/>
            <a:ext cx="107422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Shein的企业愿景是“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成为全球最受欢迎的时尚电商平台之一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”。作为一家快速成长的电商公司，Shein的目标是通过</a:t>
            </a:r>
            <a:r>
              <a:rPr lang="zh-CN" alt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创新的商业模式、数字化技术和社交化营销等手段，不断拓展市场和用户群体，提供更多高品质的时尚产品，以及优质的购物体验和客户服务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，成为全球消费者心目中的时尚购物首选。</a:t>
            </a:r>
          </a:p>
        </p:txBody>
      </p:sp>
      <p:sp>
        <p:nvSpPr>
          <p:cNvPr id="5" name="椭圆 4"/>
          <p:cNvSpPr/>
          <p:nvPr/>
        </p:nvSpPr>
        <p:spPr>
          <a:xfrm>
            <a:off x="7004050" y="106870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第三方</a:t>
            </a: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业务系统</a:t>
            </a:r>
          </a:p>
        </p:txBody>
      </p:sp>
      <p:sp>
        <p:nvSpPr>
          <p:cNvPr id="6" name="椭圆 5"/>
          <p:cNvSpPr/>
          <p:nvPr/>
        </p:nvSpPr>
        <p:spPr>
          <a:xfrm>
            <a:off x="3888105" y="107124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商家</a:t>
            </a:r>
          </a:p>
        </p:txBody>
      </p:sp>
      <p:sp>
        <p:nvSpPr>
          <p:cNvPr id="7" name="椭圆 6"/>
          <p:cNvSpPr/>
          <p:nvPr/>
        </p:nvSpPr>
        <p:spPr>
          <a:xfrm>
            <a:off x="9227185" y="727710"/>
            <a:ext cx="824230" cy="10172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支付系统</a:t>
            </a:r>
          </a:p>
        </p:txBody>
      </p:sp>
      <p:sp>
        <p:nvSpPr>
          <p:cNvPr id="9" name="椭圆 8"/>
          <p:cNvSpPr/>
          <p:nvPr/>
        </p:nvSpPr>
        <p:spPr>
          <a:xfrm>
            <a:off x="5420995" y="2362200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SHEIN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服务系统</a:t>
            </a:r>
          </a:p>
        </p:txBody>
      </p:sp>
      <p:sp>
        <p:nvSpPr>
          <p:cNvPr id="10" name="椭圆 9"/>
          <p:cNvSpPr/>
          <p:nvPr/>
        </p:nvSpPr>
        <p:spPr>
          <a:xfrm>
            <a:off x="9307830" y="2046605"/>
            <a:ext cx="895350" cy="10172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物流系统</a:t>
            </a:r>
          </a:p>
        </p:txBody>
      </p:sp>
      <p:sp>
        <p:nvSpPr>
          <p:cNvPr id="11" name="椭圆 10"/>
          <p:cNvSpPr/>
          <p:nvPr/>
        </p:nvSpPr>
        <p:spPr>
          <a:xfrm>
            <a:off x="7644130" y="3063875"/>
            <a:ext cx="1341120" cy="120015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sym typeface="+mn-ea"/>
              </a:rPr>
              <a:t>线下实体业务</a:t>
            </a:r>
            <a:endParaRPr lang="zh-CN" altLang="en-US" b="1">
              <a:solidFill>
                <a:schemeClr val="tx1"/>
              </a:solidFill>
            </a:endParaRPr>
          </a:p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049270" y="306387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solidFill>
                  <a:schemeClr val="tx1"/>
                </a:solidFill>
                <a:sym typeface="+mn-ea"/>
              </a:rPr>
              <a:t>广告业务系统</a:t>
            </a:r>
          </a:p>
        </p:txBody>
      </p:sp>
      <p:sp>
        <p:nvSpPr>
          <p:cNvPr id="13" name="椭圆 12"/>
          <p:cNvSpPr/>
          <p:nvPr/>
        </p:nvSpPr>
        <p:spPr>
          <a:xfrm>
            <a:off x="5965190" y="4385945"/>
            <a:ext cx="1038860" cy="86741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用户</a:t>
            </a:r>
          </a:p>
        </p:txBody>
      </p:sp>
      <p:cxnSp>
        <p:nvCxnSpPr>
          <p:cNvPr id="14" name="直接箭头连接符 13"/>
          <p:cNvCxnSpPr>
            <a:stCxn id="6" idx="5"/>
            <a:endCxn id="9" idx="1"/>
          </p:cNvCxnSpPr>
          <p:nvPr/>
        </p:nvCxnSpPr>
        <p:spPr>
          <a:xfrm>
            <a:off x="5239385" y="2362200"/>
            <a:ext cx="413385" cy="22161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6"/>
          </p:cNvCxnSpPr>
          <p:nvPr/>
        </p:nvCxnSpPr>
        <p:spPr>
          <a:xfrm flipV="1">
            <a:off x="4632325" y="3311525"/>
            <a:ext cx="838835" cy="50863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0"/>
            <a:endCxn id="9" idx="4"/>
          </p:cNvCxnSpPr>
          <p:nvPr/>
        </p:nvCxnSpPr>
        <p:spPr>
          <a:xfrm flipH="1" flipV="1">
            <a:off x="6212840" y="3874770"/>
            <a:ext cx="271780" cy="51117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1" idx="2"/>
          </p:cNvCxnSpPr>
          <p:nvPr/>
        </p:nvCxnSpPr>
        <p:spPr>
          <a:xfrm>
            <a:off x="6963410" y="3185795"/>
            <a:ext cx="680720" cy="4781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7"/>
            <a:endCxn id="5" idx="3"/>
          </p:cNvCxnSpPr>
          <p:nvPr/>
        </p:nvCxnSpPr>
        <p:spPr>
          <a:xfrm flipV="1">
            <a:off x="6772275" y="2359660"/>
            <a:ext cx="463550" cy="2241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7" idx="2"/>
          </p:cNvCxnSpPr>
          <p:nvPr/>
        </p:nvCxnSpPr>
        <p:spPr>
          <a:xfrm flipV="1">
            <a:off x="8536940" y="1236345"/>
            <a:ext cx="690245" cy="32893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0" idx="2"/>
          </p:cNvCxnSpPr>
          <p:nvPr/>
        </p:nvCxnSpPr>
        <p:spPr>
          <a:xfrm>
            <a:off x="8597265" y="2154555"/>
            <a:ext cx="710565" cy="40068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609725" y="2153920"/>
            <a:ext cx="917575" cy="81851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Google</a:t>
            </a:r>
          </a:p>
        </p:txBody>
      </p:sp>
      <p:sp>
        <p:nvSpPr>
          <p:cNvPr id="22" name="椭圆 21"/>
          <p:cNvSpPr/>
          <p:nvPr/>
        </p:nvSpPr>
        <p:spPr>
          <a:xfrm>
            <a:off x="2866390" y="4946650"/>
            <a:ext cx="917575" cy="8655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24" name="椭圆 23"/>
          <p:cNvSpPr/>
          <p:nvPr/>
        </p:nvSpPr>
        <p:spPr>
          <a:xfrm>
            <a:off x="1791970" y="3752215"/>
            <a:ext cx="927100" cy="840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Facebook</a:t>
            </a:r>
          </a:p>
        </p:txBody>
      </p:sp>
      <p:cxnSp>
        <p:nvCxnSpPr>
          <p:cNvPr id="28" name="直接箭头连接符 27"/>
          <p:cNvCxnSpPr>
            <a:stCxn id="12" idx="1"/>
          </p:cNvCxnSpPr>
          <p:nvPr/>
        </p:nvCxnSpPr>
        <p:spPr>
          <a:xfrm flipH="1" flipV="1">
            <a:off x="2486660" y="2743200"/>
            <a:ext cx="794385" cy="54229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4" idx="6"/>
          </p:cNvCxnSpPr>
          <p:nvPr/>
        </p:nvCxnSpPr>
        <p:spPr>
          <a:xfrm flipH="1" flipV="1">
            <a:off x="2719070" y="4172585"/>
            <a:ext cx="507365" cy="10858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04235" y="4592320"/>
            <a:ext cx="454025" cy="35433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632325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服务模式分析</a:t>
            </a: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QzYWYxODU4ZTNlMDc1YjczYzRmNjZmMjQyOTg0ZmUifQ=="/>
  <p:tag name="KSO_WPP_MARK_KEY" val="b8336aa3-02b0-4ccb-beed-16a211bafa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noFill/>
        <a:noFill/>
        <a:no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2890</Words>
  <Application>Microsoft Office PowerPoint</Application>
  <PresentationFormat>宽屏</PresentationFormat>
  <Paragraphs>219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Gabriola</vt:lpstr>
      <vt:lpstr>Times New Roman</vt:lpstr>
      <vt:lpstr>Office 主题​​</vt:lpstr>
      <vt:lpstr>Shein   服务建模与分析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741698057@qq.com</dc:creator>
  <cp:lastModifiedBy>xiaofei</cp:lastModifiedBy>
  <cp:revision>1003</cp:revision>
  <dcterms:created xsi:type="dcterms:W3CDTF">2015-11-24T07:03:00Z</dcterms:created>
  <dcterms:modified xsi:type="dcterms:W3CDTF">2023-10-30T13:33:43Z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  <property fmtid="{D5CDD505-2E9C-101B-9397-08002B2CF9AE}" pid="3" name="ICV">
    <vt:lpwstr>5B848032153E42C09F407E3DF3726BE8</vt:lpwstr>
  </property>
</Properties>
</file>